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x" initials="AR" lastIdx="8" clrIdx="0"/>
  <p:cmAuthor id="1" name="Andrea Petricca" initials="AP" lastIdx="7"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autoAdjust="0"/>
  </p:normalViewPr>
  <p:slideViewPr>
    <p:cSldViewPr snapToGrid="0">
      <p:cViewPr varScale="1">
        <p:scale>
          <a:sx n="86" d="100"/>
          <a:sy n="86" d="100"/>
        </p:scale>
        <p:origin x="394"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4" d="100"/>
          <a:sy n="74" d="100"/>
        </p:scale>
        <p:origin x="2899"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4-28T17:46:51.654" idx="3">
    <p:pos x="146" y="146"/>
    <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15-04-28T14:10:10.861" idx="8">
    <p:pos x="7330" y="3385"/>
    <p:text>???
L'hai preso da consumi, mi sa :-)</p:text>
  </p:cm>
  <p:cm authorId="1" dt="2015-04-28T17:53:15.377" idx="6">
    <p:pos x="7330" y="3521"/>
    <p:text>dici?? :)</p:text>
    <p:extLst>
      <p:ext uri="{C676402C-5697-4E1C-873F-D02D1690AC5C}">
        <p15:threadingInfo xmlns:p15="http://schemas.microsoft.com/office/powerpoint/2012/main" timeZoneBias="-120">
          <p15:parentCm authorId="0" idx="8"/>
        </p15:threadingInfo>
      </p:ext>
    </p:extLst>
  </p:cm>
  <p:cm authorId="1" dt="2015-04-28T17:53:15.456" idx="7">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7A73AB-93BF-448F-8AAA-0780996B18CB}" type="datetimeFigureOut">
              <a:rPr lang="it-IT" smtClean="0"/>
              <a:pPr/>
              <a:t>05/05/2015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400CCD-773E-43B6-9644-88811EC9BD61}" type="slidenum">
              <a:rPr lang="it-IT" smtClean="0"/>
              <a:pPr/>
              <a:t>‹N›</a:t>
            </a:fld>
            <a:endParaRPr lang="it-IT"/>
          </a:p>
        </p:txBody>
      </p:sp>
    </p:spTree>
    <p:extLst>
      <p:ext uri="{BB962C8B-B14F-4D97-AF65-F5344CB8AC3E}">
        <p14:creationId xmlns:p14="http://schemas.microsoft.com/office/powerpoint/2010/main" val="1455376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6400CCD-773E-43B6-9644-88811EC9BD61}" type="slidenum">
              <a:rPr lang="it-IT" smtClean="0"/>
              <a:pPr/>
              <a:t>1</a:t>
            </a:fld>
            <a:endParaRPr lang="it-IT"/>
          </a:p>
        </p:txBody>
      </p:sp>
    </p:spTree>
    <p:extLst>
      <p:ext uri="{BB962C8B-B14F-4D97-AF65-F5344CB8AC3E}">
        <p14:creationId xmlns:p14="http://schemas.microsoft.com/office/powerpoint/2010/main" val="3443433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04800" y="64008"/>
            <a:ext cx="115824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304800" y="514651"/>
            <a:ext cx="11582401"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7"/>
          <p:cNvSpPr/>
          <p:nvPr userDrawn="1"/>
        </p:nvSpPr>
        <p:spPr>
          <a:xfrm flipV="1">
            <a:off x="304800" y="6336332"/>
            <a:ext cx="11582401"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egnaposto piè di pagina 11"/>
          <p:cNvSpPr>
            <a:spLocks noGrp="1"/>
          </p:cNvSpPr>
          <p:nvPr>
            <p:ph type="ftr" sz="quarter" idx="11"/>
          </p:nvPr>
        </p:nvSpPr>
        <p:spPr>
          <a:xfrm>
            <a:off x="7064397" y="6382051"/>
            <a:ext cx="4822804" cy="365125"/>
          </a:xfrm>
        </p:spPr>
        <p:txBody>
          <a:bodyPr/>
          <a:lstStyle>
            <a:lvl1pPr>
              <a:defRPr>
                <a:solidFill>
                  <a:schemeClr val="tx1"/>
                </a:solidFill>
              </a:defRPr>
            </a:lvl1pPr>
          </a:lstStyle>
          <a:p>
            <a:r>
              <a:rPr lang="it-IT" dirty="0" smtClean="0"/>
              <a:t>Manuale utente i-</a:t>
            </a:r>
            <a:r>
              <a:rPr lang="it-IT" dirty="0" err="1" smtClean="0"/>
              <a:t>sisen</a:t>
            </a:r>
            <a:r>
              <a:rPr lang="it-IT" dirty="0" smtClean="0"/>
              <a:t> – questionario consumi</a:t>
            </a:r>
            <a:endParaRPr lang="it-IT" dirty="0"/>
          </a:p>
        </p:txBody>
      </p:sp>
    </p:spTree>
    <p:extLst>
      <p:ext uri="{BB962C8B-B14F-4D97-AF65-F5344CB8AC3E}">
        <p14:creationId xmlns:p14="http://schemas.microsoft.com/office/powerpoint/2010/main" val="17656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r>
              <a:rPr lang="it-IT" smtClean="0"/>
              <a:t>Manuale utente i-sisen – questionario consumi</a:t>
            </a:r>
            <a:endParaRPr lang="it-IT"/>
          </a:p>
        </p:txBody>
      </p:sp>
      <p:sp>
        <p:nvSpPr>
          <p:cNvPr id="7" name="Slide Number Placeholder 6"/>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239543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r>
              <a:rPr lang="it-IT" smtClean="0"/>
              <a:t>Manuale utente i-sisen – questionario consumi</a:t>
            </a:r>
            <a:endParaRPr lang="it-IT"/>
          </a:p>
        </p:txBody>
      </p:sp>
      <p:sp>
        <p:nvSpPr>
          <p:cNvPr id="6" name="Slide Number Placeholder 5"/>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8783852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r>
              <a:rPr lang="it-IT" smtClean="0"/>
              <a:t>Manuale utente i-sisen – questionario consumi</a:t>
            </a:r>
            <a:endParaRPr lang="it-IT"/>
          </a:p>
        </p:txBody>
      </p:sp>
      <p:sp>
        <p:nvSpPr>
          <p:cNvPr id="6" name="Slide Number Placeholder 5"/>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3917145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7" name="Rectangle 6"/>
          <p:cNvSpPr/>
          <p:nvPr/>
        </p:nvSpPr>
        <p:spPr>
          <a:xfrm>
            <a:off x="304800" y="64008"/>
            <a:ext cx="115824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304800" y="514651"/>
            <a:ext cx="11582401"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1600" spc="-50" baseline="0">
                <a:solidFill>
                  <a:schemeClr val="tx1">
                    <a:lumMod val="85000"/>
                    <a:lumOff val="15000"/>
                  </a:schemeClr>
                </a:solidFill>
              </a:defRPr>
            </a:lvl1pPr>
          </a:lstStyle>
          <a:p>
            <a:r>
              <a:rPr lang="it-IT" dirty="0" smtClean="0"/>
              <a:t>Fare clic per modificare lo stile del titolo</a:t>
            </a:r>
            <a:endParaRPr lang="en-US" dirty="0"/>
          </a:p>
        </p:txBody>
      </p:sp>
      <p:sp>
        <p:nvSpPr>
          <p:cNvPr id="10" name="Rectangle 7"/>
          <p:cNvSpPr/>
          <p:nvPr userDrawn="1"/>
        </p:nvSpPr>
        <p:spPr>
          <a:xfrm flipV="1">
            <a:off x="304800" y="6336332"/>
            <a:ext cx="11582401"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Segnaposto piè di pagina 11"/>
          <p:cNvSpPr>
            <a:spLocks noGrp="1"/>
          </p:cNvSpPr>
          <p:nvPr>
            <p:ph type="ftr" sz="quarter" idx="11"/>
          </p:nvPr>
        </p:nvSpPr>
        <p:spPr>
          <a:xfrm>
            <a:off x="7064397" y="6382051"/>
            <a:ext cx="4822804" cy="365125"/>
          </a:xfrm>
        </p:spPr>
        <p:txBody>
          <a:bodyPr/>
          <a:lstStyle>
            <a:lvl1pPr>
              <a:defRPr>
                <a:solidFill>
                  <a:schemeClr val="tx1"/>
                </a:solidFill>
              </a:defRPr>
            </a:lvl1pPr>
          </a:lstStyle>
          <a:p>
            <a:r>
              <a:rPr lang="it-IT" dirty="0" smtClean="0"/>
              <a:t>Manuale utente i-</a:t>
            </a:r>
            <a:r>
              <a:rPr lang="it-IT" dirty="0" err="1" smtClean="0"/>
              <a:t>sisen</a:t>
            </a:r>
            <a:r>
              <a:rPr lang="it-IT" dirty="0" smtClean="0"/>
              <a:t> – questionario consumi</a:t>
            </a:r>
            <a:endParaRPr lang="it-IT" dirty="0"/>
          </a:p>
        </p:txBody>
      </p:sp>
      <p:sp>
        <p:nvSpPr>
          <p:cNvPr id="5" name="Segnaposto testo 4"/>
          <p:cNvSpPr>
            <a:spLocks noGrp="1"/>
          </p:cNvSpPr>
          <p:nvPr>
            <p:ph type="body" sz="quarter" idx="12"/>
          </p:nvPr>
        </p:nvSpPr>
        <p:spPr>
          <a:xfrm>
            <a:off x="533400" y="133350"/>
            <a:ext cx="11149013" cy="311150"/>
          </a:xfrm>
        </p:spPr>
        <p:txBody>
          <a:bodyPr/>
          <a:lstStyle>
            <a:lvl2pPr marL="201168" indent="0">
              <a:buNone/>
              <a:defRPr/>
            </a:lvl2pPr>
            <a:lvl3pPr marL="384048" indent="0">
              <a:buNone/>
              <a:defRPr/>
            </a:lvl3pPr>
            <a:lvl4pPr marL="566928" indent="0">
              <a:buNone/>
              <a:defRPr/>
            </a:lvl4pPr>
            <a:lvl5pPr marL="749808" indent="0">
              <a:buNone/>
              <a:defRPr/>
            </a:lvl5pPr>
          </a:lstStyle>
          <a:p>
            <a:pPr lvl="0"/>
            <a:r>
              <a:rPr lang="it-IT" dirty="0" smtClean="0"/>
              <a:t>Fare clic per modificare stili del testo dello schema</a:t>
            </a:r>
          </a:p>
        </p:txBody>
      </p:sp>
    </p:spTree>
    <p:extLst>
      <p:ext uri="{BB962C8B-B14F-4D97-AF65-F5344CB8AC3E}">
        <p14:creationId xmlns:p14="http://schemas.microsoft.com/office/powerpoint/2010/main" val="2818827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r>
              <a:rPr lang="it-IT" smtClean="0"/>
              <a:t>Manuale utente i-sisen – questionario consumi</a:t>
            </a:r>
            <a:endParaRPr lang="it-IT"/>
          </a:p>
        </p:txBody>
      </p:sp>
      <p:sp>
        <p:nvSpPr>
          <p:cNvPr id="6" name="Slide Number Placeholder 5"/>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273615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r>
              <a:rPr lang="it-IT" smtClean="0"/>
              <a:t>Manuale utente i-sisen – questionario consumi</a:t>
            </a:r>
            <a:endParaRPr lang="it-IT"/>
          </a:p>
        </p:txBody>
      </p:sp>
      <p:sp>
        <p:nvSpPr>
          <p:cNvPr id="6" name="Slide Number Placeholder 5"/>
          <p:cNvSpPr>
            <a:spLocks noGrp="1"/>
          </p:cNvSpPr>
          <p:nvPr>
            <p:ph type="sldNum" sz="quarter" idx="12"/>
          </p:nvPr>
        </p:nvSpPr>
        <p:spPr/>
        <p:txBody>
          <a:bodyPr/>
          <a:lstStyle/>
          <a:p>
            <a:fld id="{74B0C4F7-597B-4AFF-81C5-E1A112E7FB51}" type="slidenum">
              <a:rPr lang="it-IT" smtClean="0"/>
              <a:pPr/>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417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r>
              <a:rPr lang="it-IT" smtClean="0"/>
              <a:t>Manuale utente i-sisen – questionario consumi</a:t>
            </a:r>
            <a:endParaRPr lang="it-IT"/>
          </a:p>
        </p:txBody>
      </p:sp>
      <p:sp>
        <p:nvSpPr>
          <p:cNvPr id="7" name="Slide Number Placeholder 6"/>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307632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97280" y="2582335"/>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17920" y="2582334"/>
            <a:ext cx="493776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endParaRPr lang="it-IT"/>
          </a:p>
        </p:txBody>
      </p:sp>
      <p:sp>
        <p:nvSpPr>
          <p:cNvPr id="8" name="Footer Placeholder 7"/>
          <p:cNvSpPr>
            <a:spLocks noGrp="1"/>
          </p:cNvSpPr>
          <p:nvPr>
            <p:ph type="ftr" sz="quarter" idx="11"/>
          </p:nvPr>
        </p:nvSpPr>
        <p:spPr/>
        <p:txBody>
          <a:bodyPr/>
          <a:lstStyle/>
          <a:p>
            <a:r>
              <a:rPr lang="it-IT" smtClean="0"/>
              <a:t>Manuale utente i-sisen – questionario consumi</a:t>
            </a:r>
            <a:endParaRPr lang="it-IT"/>
          </a:p>
        </p:txBody>
      </p:sp>
      <p:sp>
        <p:nvSpPr>
          <p:cNvPr id="9" name="Slide Number Placeholder 8"/>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83431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endParaRPr lang="it-IT"/>
          </a:p>
        </p:txBody>
      </p:sp>
      <p:sp>
        <p:nvSpPr>
          <p:cNvPr id="4" name="Footer Placeholder 3"/>
          <p:cNvSpPr>
            <a:spLocks noGrp="1"/>
          </p:cNvSpPr>
          <p:nvPr>
            <p:ph type="ftr" sz="quarter" idx="11"/>
          </p:nvPr>
        </p:nvSpPr>
        <p:spPr/>
        <p:txBody>
          <a:bodyPr/>
          <a:lstStyle/>
          <a:p>
            <a:r>
              <a:rPr lang="it-IT" smtClean="0"/>
              <a:t>Manuale utente i-sisen – questionario consumi</a:t>
            </a:r>
            <a:endParaRPr lang="it-IT"/>
          </a:p>
        </p:txBody>
      </p:sp>
      <p:sp>
        <p:nvSpPr>
          <p:cNvPr id="5" name="Slide Number Placeholder 4"/>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4110727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r>
              <a:rPr lang="it-IT" smtClean="0"/>
              <a:t>Manuale utente i-sisen – questionario consumi</a:t>
            </a:r>
            <a:endParaRPr lang="it-IT"/>
          </a:p>
        </p:txBody>
      </p:sp>
      <p:sp>
        <p:nvSpPr>
          <p:cNvPr id="9" name="Slide Number Placeholder 8"/>
          <p:cNvSpPr>
            <a:spLocks noGrp="1"/>
          </p:cNvSpPr>
          <p:nvPr>
            <p:ph type="sldNum" sz="quarter" idx="12"/>
          </p:nvPr>
        </p:nvSpPr>
        <p:spPr/>
        <p:txBody>
          <a:bodyPr/>
          <a:lstStyle/>
          <a:p>
            <a:fld id="{74B0C4F7-597B-4AFF-81C5-E1A112E7FB51}" type="slidenum">
              <a:rPr lang="it-IT" smtClean="0"/>
              <a:pPr/>
              <a:t>‹N›</a:t>
            </a:fld>
            <a:endParaRPr lang="it-IT"/>
          </a:p>
        </p:txBody>
      </p:sp>
    </p:spTree>
    <p:extLst>
      <p:ext uri="{BB962C8B-B14F-4D97-AF65-F5344CB8AC3E}">
        <p14:creationId xmlns:p14="http://schemas.microsoft.com/office/powerpoint/2010/main" val="405020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it-IT" smtClean="0"/>
              <a:t>Manuale utente i-sisen – questionario consumi</a:t>
            </a:r>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4B0C4F7-597B-4AFF-81C5-E1A112E7FB51}" type="slidenum">
              <a:rPr lang="it-IT" smtClean="0"/>
              <a:pPr/>
              <a:t>‹N›</a:t>
            </a:fld>
            <a:endParaRPr lang="it-IT"/>
          </a:p>
        </p:txBody>
      </p:sp>
    </p:spTree>
    <p:extLst>
      <p:ext uri="{BB962C8B-B14F-4D97-AF65-F5344CB8AC3E}">
        <p14:creationId xmlns:p14="http://schemas.microsoft.com/office/powerpoint/2010/main" val="2696838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it-IT" smtClean="0"/>
              <a:t>Manuale utente i-sisen – questionario consumi</a:t>
            </a:r>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4B0C4F7-597B-4AFF-81C5-E1A112E7FB51}" type="slidenum">
              <a:rPr lang="it-IT" smtClean="0"/>
              <a:pPr/>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341899"/>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097279" y="1406579"/>
            <a:ext cx="10058400" cy="3566160"/>
          </a:xfrm>
        </p:spPr>
        <p:txBody>
          <a:bodyPr>
            <a:normAutofit/>
          </a:bodyPr>
          <a:lstStyle/>
          <a:p>
            <a:pPr algn="ctr"/>
            <a:r>
              <a:rPr lang="it-IT" sz="4000" b="1" dirty="0" smtClean="0"/>
              <a:t>Manuale Utente – </a:t>
            </a:r>
            <a:r>
              <a:rPr lang="it-IT" sz="4000" b="1" dirty="0" err="1" smtClean="0"/>
              <a:t>i-Sisen</a:t>
            </a:r>
            <a:r>
              <a:rPr lang="it-IT" sz="4000" b="1" dirty="0" smtClean="0"/>
              <a:t/>
            </a:r>
            <a:br>
              <a:rPr lang="it-IT" sz="4000" b="1" dirty="0" smtClean="0"/>
            </a:br>
            <a:r>
              <a:rPr lang="it-IT" sz="4000" b="1" dirty="0" smtClean="0"/>
              <a:t/>
            </a:r>
            <a:br>
              <a:rPr lang="it-IT" sz="4000" b="1" dirty="0" smtClean="0"/>
            </a:br>
            <a:r>
              <a:rPr lang="it-IT" sz="3200" dirty="0" smtClean="0"/>
              <a:t>Questionario del Gas Naturale</a:t>
            </a:r>
            <a:br>
              <a:rPr lang="it-IT" sz="3200" dirty="0" smtClean="0"/>
            </a:br>
            <a:r>
              <a:rPr lang="it-IT" sz="3200" dirty="0" smtClean="0"/>
              <a:t/>
            </a:r>
            <a:br>
              <a:rPr lang="it-IT" sz="3200" dirty="0" smtClean="0"/>
            </a:br>
            <a:r>
              <a:rPr lang="it-IT" sz="3200" dirty="0" smtClean="0"/>
              <a:t/>
            </a:r>
            <a:br>
              <a:rPr lang="it-IT" sz="3200" dirty="0" smtClean="0"/>
            </a:br>
            <a:endParaRPr lang="it-IT" sz="3200" dirty="0"/>
          </a:p>
        </p:txBody>
      </p:sp>
      <p:pic>
        <p:nvPicPr>
          <p:cNvPr id="4" name="Im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5550" y="671526"/>
            <a:ext cx="862661" cy="833084"/>
          </a:xfrm>
          <a:prstGeom prst="rect">
            <a:avLst/>
          </a:prstGeom>
        </p:spPr>
      </p:pic>
      <p:pic>
        <p:nvPicPr>
          <p:cNvPr id="5" name="Immagin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78597" y="758952"/>
            <a:ext cx="1554165" cy="658235"/>
          </a:xfrm>
          <a:prstGeom prst="rect">
            <a:avLst/>
          </a:prstGeom>
        </p:spPr>
      </p:pic>
      <p:pic>
        <p:nvPicPr>
          <p:cNvPr id="6" name="Immagin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05559" y="769558"/>
            <a:ext cx="1187176" cy="637021"/>
          </a:xfrm>
          <a:prstGeom prst="rect">
            <a:avLst/>
          </a:prstGeom>
        </p:spPr>
      </p:pic>
      <p:sp>
        <p:nvSpPr>
          <p:cNvPr id="7" name="Segnaposto piè di pagina 6"/>
          <p:cNvSpPr>
            <a:spLocks noGrp="1"/>
          </p:cNvSpPr>
          <p:nvPr>
            <p:ph type="ftr" sz="quarter" idx="11"/>
          </p:nvPr>
        </p:nvSpPr>
        <p:spPr/>
        <p:txBody>
          <a:bodyPr/>
          <a:lstStyle/>
          <a:p>
            <a:r>
              <a:rPr lang="it-IT" smtClean="0"/>
              <a:t>Manuale utente i-sisen – questionario consumi</a:t>
            </a:r>
            <a:endParaRPr lang="it-IT" dirty="0"/>
          </a:p>
        </p:txBody>
      </p:sp>
    </p:spTree>
    <p:extLst>
      <p:ext uri="{BB962C8B-B14F-4D97-AF65-F5344CB8AC3E}">
        <p14:creationId xmlns:p14="http://schemas.microsoft.com/office/powerpoint/2010/main" val="460149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Modifica Modello Importazioni Gas </a:t>
            </a:r>
            <a:r>
              <a:rPr lang="it-IT" dirty="0" smtClean="0"/>
              <a:t>g2im: Caricamento tramite </a:t>
            </a:r>
            <a:r>
              <a:rPr lang="it-IT" dirty="0"/>
              <a:t>l’Aggiungi Record </a:t>
            </a:r>
            <a:r>
              <a:rPr lang="it-IT" dirty="0" smtClean="0"/>
              <a:t>(2)</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997140"/>
            <a:ext cx="10058400" cy="2503808"/>
          </a:xfrm>
          <a:prstGeom prst="rect">
            <a:avLst/>
          </a:prstGeom>
        </p:spPr>
      </p:pic>
      <p:sp>
        <p:nvSpPr>
          <p:cNvPr id="6" name="CasellaDiTesto 5"/>
          <p:cNvSpPr txBox="1"/>
          <p:nvPr/>
        </p:nvSpPr>
        <p:spPr>
          <a:xfrm>
            <a:off x="674703" y="3835153"/>
            <a:ext cx="10377996" cy="2062103"/>
          </a:xfrm>
          <a:prstGeom prst="rect">
            <a:avLst/>
          </a:prstGeom>
          <a:noFill/>
        </p:spPr>
        <p:txBody>
          <a:bodyPr wrap="square" rtlCol="0">
            <a:spAutoFit/>
          </a:bodyPr>
          <a:lstStyle/>
          <a:p>
            <a:pPr algn="just"/>
            <a:r>
              <a:rPr lang="it-IT" sz="1600" dirty="0" smtClean="0"/>
              <a:t>I dati inseriti verranno visualizzati nella tabella presente sia nella pagina ‘Modifica Modello’ che nel ‘Dettaglio Modello’.</a:t>
            </a:r>
          </a:p>
          <a:p>
            <a:pPr algn="just"/>
            <a:r>
              <a:rPr lang="it-IT" sz="1600" dirty="0" smtClean="0"/>
              <a:t>L’utenza, in presenza di un errore di inserimento, potrà procedere alla modifica della riga:</a:t>
            </a:r>
          </a:p>
          <a:p>
            <a:pPr marL="285750" indent="-285750" algn="just">
              <a:buFontTx/>
              <a:buChar char="-"/>
            </a:pPr>
            <a:r>
              <a:rPr lang="it-IT" sz="1600" dirty="0" smtClean="0"/>
              <a:t>cliccando sulla riga stessa con il tasto sinistro del mouse per selezionarla</a:t>
            </a:r>
          </a:p>
          <a:p>
            <a:pPr marL="285750" indent="-285750" algn="just">
              <a:buFontTx/>
              <a:buChar char="-"/>
            </a:pPr>
            <a:r>
              <a:rPr lang="it-IT" sz="1600" dirty="0" smtClean="0"/>
              <a:t>cliccando sul simbolo ‘matita’ posto alla destra del tasto ‘+ Aggiungi Record’.</a:t>
            </a:r>
          </a:p>
          <a:p>
            <a:pPr marL="285750" indent="-285750" algn="just">
              <a:buFontTx/>
              <a:buChar char="-"/>
            </a:pPr>
            <a:r>
              <a:rPr lang="it-IT" sz="1600" dirty="0" smtClean="0"/>
              <a:t>sarà riaperta la maschera di inserimento per le opportune correzioni.</a:t>
            </a:r>
          </a:p>
          <a:p>
            <a:pPr algn="just"/>
            <a:endParaRPr lang="it-IT" sz="1600" dirty="0" smtClean="0"/>
          </a:p>
          <a:p>
            <a:pPr algn="just"/>
            <a:r>
              <a:rPr lang="it-IT" sz="1600" dirty="0" smtClean="0"/>
              <a:t>Analoga procedura, se si volesse eliminare completamente una riga inserita. Il tasto da utilizzare è indicato con il simbolo del ‘cestino’.</a:t>
            </a:r>
          </a:p>
        </p:txBody>
      </p:sp>
    </p:spTree>
    <p:extLst>
      <p:ext uri="{BB962C8B-B14F-4D97-AF65-F5344CB8AC3E}">
        <p14:creationId xmlns:p14="http://schemas.microsoft.com/office/powerpoint/2010/main" val="3645350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Modifica Modello Importazioni Gas </a:t>
            </a:r>
            <a:r>
              <a:rPr lang="it-IT" dirty="0" smtClean="0"/>
              <a:t>g2im: </a:t>
            </a:r>
            <a:r>
              <a:rPr lang="it-IT" dirty="0"/>
              <a:t>Caricamento tramite Upload file </a:t>
            </a:r>
            <a:r>
              <a:rPr lang="it-IT" dirty="0" smtClean="0"/>
              <a:t>Excel</a:t>
            </a:r>
            <a:endParaRPr lang="it-IT" dirty="0"/>
          </a:p>
        </p:txBody>
      </p:sp>
      <p:sp>
        <p:nvSpPr>
          <p:cNvPr id="5" name="CasellaDiTesto 4"/>
          <p:cNvSpPr txBox="1"/>
          <p:nvPr/>
        </p:nvSpPr>
        <p:spPr>
          <a:xfrm>
            <a:off x="533399" y="1194255"/>
            <a:ext cx="11149013" cy="830997"/>
          </a:xfrm>
          <a:prstGeom prst="rect">
            <a:avLst/>
          </a:prstGeom>
          <a:noFill/>
        </p:spPr>
        <p:txBody>
          <a:bodyPr wrap="square" rtlCol="0">
            <a:spAutoFit/>
          </a:bodyPr>
          <a:lstStyle/>
          <a:p>
            <a:pPr algn="just"/>
            <a:r>
              <a:rPr lang="it-IT" sz="1600" dirty="0" smtClean="0"/>
              <a:t>Il sistema permette il caricamento dei dati tramite l’upload di file Excel predefiniti. Tramite il tasto ‘Scarica Modello’ è possibile fare il download del modello relativo alla propria Società. Se nel modello sono stati già inseriti dei dati, nell'Excel scaricato essi compariranno. In caso contrario, il template non conterrà alcun dato pre-caricato.</a:t>
            </a:r>
          </a:p>
        </p:txBody>
      </p:sp>
      <p:sp>
        <p:nvSpPr>
          <p:cNvPr id="6" name="CasellaDiTesto 5"/>
          <p:cNvSpPr txBox="1"/>
          <p:nvPr/>
        </p:nvSpPr>
        <p:spPr>
          <a:xfrm>
            <a:off x="533400" y="2775008"/>
            <a:ext cx="6530997" cy="1569660"/>
          </a:xfrm>
          <a:prstGeom prst="rect">
            <a:avLst/>
          </a:prstGeom>
          <a:noFill/>
        </p:spPr>
        <p:txBody>
          <a:bodyPr wrap="square" rtlCol="0">
            <a:spAutoFit/>
          </a:bodyPr>
          <a:lstStyle/>
          <a:p>
            <a:pPr algn="just"/>
            <a:r>
              <a:rPr lang="it-IT" sz="1600" dirty="0" smtClean="0"/>
              <a:t>Una volta compilato il modello, basterà selezionarlo tramite il tasto ‘Scegli file’, e poi cliccare su Carica modello.</a:t>
            </a:r>
          </a:p>
          <a:p>
            <a:pPr algn="just"/>
            <a:endParaRPr lang="it-IT" sz="1600" dirty="0" smtClean="0"/>
          </a:p>
          <a:p>
            <a:pPr algn="just"/>
            <a:r>
              <a:rPr lang="it-IT" sz="1600" dirty="0" smtClean="0"/>
              <a:t>NB. Vanno rispettati i campi predefiniti, nella forma, nella posizione e nella struttura.</a:t>
            </a:r>
          </a:p>
          <a:p>
            <a:pPr algn="just"/>
            <a:endParaRPr lang="it-IT" sz="1600" dirty="0" smtClean="0"/>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0903" y="2775007"/>
            <a:ext cx="3951509" cy="1492792"/>
          </a:xfrm>
          <a:prstGeom prst="rect">
            <a:avLst/>
          </a:prstGeom>
        </p:spPr>
      </p:pic>
    </p:spTree>
    <p:extLst>
      <p:ext uri="{BB962C8B-B14F-4D97-AF65-F5344CB8AC3E}">
        <p14:creationId xmlns:p14="http://schemas.microsoft.com/office/powerpoint/2010/main" val="74146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Modifica Modello Importazioni Gas g2im: Caricamento tramite Upload file </a:t>
            </a:r>
            <a:r>
              <a:rPr lang="it-IT" dirty="0" smtClean="0"/>
              <a:t>Excel (2)</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6512" y="852257"/>
            <a:ext cx="6955901" cy="4544983"/>
          </a:xfrm>
          <a:prstGeom prst="rect">
            <a:avLst/>
          </a:prstGeom>
        </p:spPr>
      </p:pic>
      <p:sp>
        <p:nvSpPr>
          <p:cNvPr id="6" name="CasellaDiTesto 5"/>
          <p:cNvSpPr txBox="1"/>
          <p:nvPr/>
        </p:nvSpPr>
        <p:spPr>
          <a:xfrm>
            <a:off x="461639" y="1074198"/>
            <a:ext cx="4083728" cy="3077766"/>
          </a:xfrm>
          <a:prstGeom prst="rect">
            <a:avLst/>
          </a:prstGeom>
          <a:noFill/>
        </p:spPr>
        <p:txBody>
          <a:bodyPr wrap="square" rtlCol="0">
            <a:spAutoFit/>
          </a:bodyPr>
          <a:lstStyle/>
          <a:p>
            <a:pPr algn="just"/>
            <a:r>
              <a:rPr lang="it-IT" sz="1600" dirty="0" smtClean="0"/>
              <a:t>In figura, l'Excel relativo al modello g2im del questionario del Gas Naturale.</a:t>
            </a:r>
          </a:p>
          <a:p>
            <a:pPr algn="just"/>
            <a:r>
              <a:rPr lang="it-IT" sz="1600" dirty="0" smtClean="0"/>
              <a:t>L’utenza potrà inserire la stringa utilizzando i menù a tendina e il campo a compilazione manuale relativo al quantitativo della materia (espressa in METRI CUBI interi).</a:t>
            </a:r>
          </a:p>
          <a:p>
            <a:pPr algn="just"/>
            <a:endParaRPr lang="it-IT" sz="1600" dirty="0"/>
          </a:p>
          <a:p>
            <a:pPr algn="just"/>
            <a:endParaRPr lang="it-IT" sz="1600" dirty="0"/>
          </a:p>
          <a:p>
            <a:pPr algn="just"/>
            <a:r>
              <a:rPr lang="it-IT" sz="1600" dirty="0" smtClean="0"/>
              <a:t>Nb. Il foglio dati.xls sarà contenuto all’interno del modello scaricato. Non è più necessario scaricarlo separatamente.</a:t>
            </a:r>
          </a:p>
          <a:p>
            <a:endParaRPr lang="it-IT" dirty="0"/>
          </a:p>
        </p:txBody>
      </p:sp>
    </p:spTree>
    <p:extLst>
      <p:ext uri="{BB962C8B-B14F-4D97-AF65-F5344CB8AC3E}">
        <p14:creationId xmlns:p14="http://schemas.microsoft.com/office/powerpoint/2010/main" val="1340907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Modifica Modello Importazioni Gas g2im: Caricamento tramite Upload file </a:t>
            </a:r>
            <a:r>
              <a:rPr lang="it-IT" dirty="0" smtClean="0"/>
              <a:t>Excel (3)</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7414" y="820140"/>
            <a:ext cx="7474999" cy="2230172"/>
          </a:xfrm>
          <a:prstGeom prst="rect">
            <a:avLst/>
          </a:prstGeom>
        </p:spPr>
      </p:pic>
      <p:sp>
        <p:nvSpPr>
          <p:cNvPr id="6" name="CasellaDiTesto 5"/>
          <p:cNvSpPr txBox="1"/>
          <p:nvPr/>
        </p:nvSpPr>
        <p:spPr>
          <a:xfrm>
            <a:off x="533400" y="931695"/>
            <a:ext cx="3311370" cy="5047536"/>
          </a:xfrm>
          <a:prstGeom prst="rect">
            <a:avLst/>
          </a:prstGeom>
          <a:noFill/>
        </p:spPr>
        <p:txBody>
          <a:bodyPr wrap="square" rtlCol="0">
            <a:spAutoFit/>
          </a:bodyPr>
          <a:lstStyle/>
          <a:p>
            <a:pPr algn="just"/>
            <a:r>
              <a:rPr lang="it-IT" sz="1600" dirty="0" smtClean="0"/>
              <a:t>Cliccando su ‘Scegli file’ l’utenza avrà la possibilità di selezionare il file </a:t>
            </a:r>
            <a:r>
              <a:rPr lang="it-IT" sz="1600" dirty="0"/>
              <a:t>E</a:t>
            </a:r>
            <a:r>
              <a:rPr lang="it-IT" sz="1600" dirty="0" smtClean="0"/>
              <a:t>xcel all’interno del proprio computer.</a:t>
            </a:r>
          </a:p>
          <a:p>
            <a:pPr algn="just"/>
            <a:endParaRPr lang="it-IT" sz="1600" dirty="0" smtClean="0"/>
          </a:p>
          <a:p>
            <a:pPr algn="just"/>
            <a:endParaRPr lang="it-IT" sz="1600" dirty="0"/>
          </a:p>
          <a:p>
            <a:pPr algn="just"/>
            <a:endParaRPr lang="it-IT" sz="1600" dirty="0" smtClean="0"/>
          </a:p>
          <a:p>
            <a:pPr algn="just"/>
            <a:endParaRPr lang="it-IT" sz="1600" dirty="0"/>
          </a:p>
          <a:p>
            <a:pPr algn="just"/>
            <a:endParaRPr lang="it-IT" sz="1600" dirty="0" smtClean="0"/>
          </a:p>
          <a:p>
            <a:pPr algn="just"/>
            <a:endParaRPr lang="it-IT" sz="1600" dirty="0"/>
          </a:p>
          <a:p>
            <a:pPr algn="just"/>
            <a:endParaRPr lang="it-IT" sz="1600" dirty="0" smtClean="0">
              <a:solidFill>
                <a:srgbClr val="FF0000"/>
              </a:solidFill>
            </a:endParaRPr>
          </a:p>
          <a:p>
            <a:pPr algn="just"/>
            <a:r>
              <a:rPr lang="it-IT" sz="1600" dirty="0" smtClean="0"/>
              <a:t>Il pulsante “carica modello” farà sì che il file Excel venga processato. </a:t>
            </a:r>
          </a:p>
          <a:p>
            <a:pPr algn="just"/>
            <a:endParaRPr lang="it-IT" sz="1600" dirty="0"/>
          </a:p>
          <a:p>
            <a:pPr algn="just"/>
            <a:r>
              <a:rPr lang="it-IT" sz="1600" dirty="0" smtClean="0"/>
              <a:t>In caso di successo, Il sistema restituirà un messaggio di avvenuto caricamento e i dati saranno salvati. In caso contrario verrà segnalato un errore e il modello non subirà modifiche.</a:t>
            </a:r>
          </a:p>
          <a:p>
            <a:endParaRPr lang="it-IT" dirty="0"/>
          </a:p>
        </p:txBody>
      </p:sp>
      <p:pic>
        <p:nvPicPr>
          <p:cNvPr id="7" name="Immagin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07414" y="3318772"/>
            <a:ext cx="4286848" cy="1228896"/>
          </a:xfrm>
          <a:prstGeom prst="rect">
            <a:avLst/>
          </a:prstGeom>
        </p:spPr>
      </p:pic>
      <p:sp>
        <p:nvSpPr>
          <p:cNvPr id="8" name="Freccia a destra 7"/>
          <p:cNvSpPr/>
          <p:nvPr/>
        </p:nvSpPr>
        <p:spPr>
          <a:xfrm rot="16200000">
            <a:off x="7625796" y="4168132"/>
            <a:ext cx="301840" cy="115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7414" y="4779576"/>
            <a:ext cx="5536297" cy="1199655"/>
          </a:xfrm>
          <a:prstGeom prst="rect">
            <a:avLst/>
          </a:prstGeom>
        </p:spPr>
      </p:pic>
    </p:spTree>
    <p:extLst>
      <p:ext uri="{BB962C8B-B14F-4D97-AF65-F5344CB8AC3E}">
        <p14:creationId xmlns:p14="http://schemas.microsoft.com/office/powerpoint/2010/main" val="1220853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Cambiamento di stato: Passa a </a:t>
            </a:r>
            <a:r>
              <a:rPr lang="it-IT" dirty="0" smtClean="0"/>
              <a:t>VERIFICATO</a:t>
            </a:r>
            <a:endParaRPr lang="it-IT" dirty="0"/>
          </a:p>
        </p:txBody>
      </p:sp>
      <p:pic>
        <p:nvPicPr>
          <p:cNvPr id="7" name="Immagin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820335"/>
            <a:ext cx="8318377" cy="2287703"/>
          </a:xfrm>
          <a:prstGeom prst="rect">
            <a:avLst/>
          </a:prstGeom>
        </p:spPr>
      </p:pic>
      <p:sp>
        <p:nvSpPr>
          <p:cNvPr id="8" name="CasellaDiTesto 7"/>
          <p:cNvSpPr txBox="1"/>
          <p:nvPr/>
        </p:nvSpPr>
        <p:spPr>
          <a:xfrm>
            <a:off x="533399" y="3354249"/>
            <a:ext cx="11149013" cy="2308324"/>
          </a:xfrm>
          <a:prstGeom prst="rect">
            <a:avLst/>
          </a:prstGeom>
          <a:noFill/>
        </p:spPr>
        <p:txBody>
          <a:bodyPr wrap="square" rtlCol="0">
            <a:spAutoFit/>
          </a:bodyPr>
          <a:lstStyle/>
          <a:p>
            <a:pPr algn="just"/>
            <a:r>
              <a:rPr lang="it-IT" sz="1600" dirty="0" smtClean="0"/>
              <a:t>Una volta inseriti i dati, sarà necessario ritornare nella pagina ‘Dettaglio Modello’ per passare il modello in uno stato di VERIFICATO.</a:t>
            </a:r>
          </a:p>
          <a:p>
            <a:pPr algn="just"/>
            <a:endParaRPr lang="it-IT" sz="1600" dirty="0" smtClean="0"/>
          </a:p>
          <a:p>
            <a:pPr algn="just"/>
            <a:r>
              <a:rPr lang="it-IT" sz="1600" dirty="0" smtClean="0"/>
              <a:t>Cliccare sul tasto ‘Passa a VERIFICATO’ per informare il BackOffice del MiSE che i dati inseriti sono, per la società, corretti e pronti alla Verifica.</a:t>
            </a:r>
          </a:p>
          <a:p>
            <a:pPr algn="just"/>
            <a:endParaRPr lang="it-IT" sz="1600" dirty="0"/>
          </a:p>
          <a:p>
            <a:pPr algn="just"/>
            <a:r>
              <a:rPr lang="it-IT" sz="1600" dirty="0" smtClean="0"/>
              <a:t>Fino allo stato VERIFICATO, la Società può autonomamente riportare in EDIT il modello qualora si accorgesse di un errore di inserimento dati.</a:t>
            </a:r>
          </a:p>
          <a:p>
            <a:pPr algn="just"/>
            <a:endParaRPr lang="it-IT" sz="1600" dirty="0" smtClean="0"/>
          </a:p>
          <a:p>
            <a:pPr algn="just"/>
            <a:endParaRPr lang="it-IT" sz="1600" dirty="0" smtClean="0"/>
          </a:p>
        </p:txBody>
      </p:sp>
      <p:sp>
        <p:nvSpPr>
          <p:cNvPr id="9" name="Freccia a destra 8"/>
          <p:cNvSpPr/>
          <p:nvPr/>
        </p:nvSpPr>
        <p:spPr>
          <a:xfrm rot="10800000">
            <a:off x="8957708" y="1506987"/>
            <a:ext cx="301840" cy="115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74697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Cambiamento di stato: Passa a </a:t>
            </a:r>
            <a:r>
              <a:rPr lang="it-IT" dirty="0" smtClean="0"/>
              <a:t>DA VALIDARE</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938271"/>
            <a:ext cx="9383697" cy="2481135"/>
          </a:xfrm>
          <a:prstGeom prst="rect">
            <a:avLst/>
          </a:prstGeom>
        </p:spPr>
      </p:pic>
      <p:sp>
        <p:nvSpPr>
          <p:cNvPr id="6" name="CasellaDiTesto 5"/>
          <p:cNvSpPr txBox="1"/>
          <p:nvPr/>
        </p:nvSpPr>
        <p:spPr>
          <a:xfrm>
            <a:off x="533399" y="3623456"/>
            <a:ext cx="11149013" cy="2062103"/>
          </a:xfrm>
          <a:prstGeom prst="rect">
            <a:avLst/>
          </a:prstGeom>
          <a:noFill/>
        </p:spPr>
        <p:txBody>
          <a:bodyPr wrap="square" rtlCol="0">
            <a:spAutoFit/>
          </a:bodyPr>
          <a:lstStyle/>
          <a:p>
            <a:pPr algn="just"/>
            <a:r>
              <a:rPr lang="it-IT" sz="1600" dirty="0" smtClean="0"/>
              <a:t>L’utenza dovrà provvedere all’inserimento dati e relativo passaggio a VERIFICATO di tutti i modelli associati alla Società nel Questionario del Gas Naturale, altrimenti non potrà procedere alla richiesta di validazione del questionario.</a:t>
            </a:r>
          </a:p>
          <a:p>
            <a:pPr algn="just"/>
            <a:endParaRPr lang="it-IT" sz="1600" dirty="0" smtClean="0"/>
          </a:p>
          <a:p>
            <a:pPr algn="just"/>
            <a:r>
              <a:rPr lang="it-IT" sz="1600" dirty="0" smtClean="0"/>
              <a:t>L’utenza dovrà ora tornare nella pagina di Dettaglio Questionario e procedere al cambiamento di stato ciccando su ‘Passa a DA VALIDARE’.</a:t>
            </a:r>
          </a:p>
          <a:p>
            <a:pPr algn="just"/>
            <a:r>
              <a:rPr lang="it-IT" sz="1600" dirty="0" smtClean="0"/>
              <a:t>Il sistema, nuovamente, chiederà all’utenza se si vuole procedere con questa operazione.</a:t>
            </a:r>
            <a:endParaRPr lang="it-IT" sz="1600" dirty="0"/>
          </a:p>
          <a:p>
            <a:pPr algn="just"/>
            <a:endParaRPr lang="it-IT" sz="1600" dirty="0"/>
          </a:p>
          <a:p>
            <a:pPr algn="just"/>
            <a:r>
              <a:rPr lang="it-IT" sz="1600" dirty="0"/>
              <a:t>NB. Prima di eseguire questo passaggio, si consiglia di ricontrollare i dati appena </a:t>
            </a:r>
            <a:r>
              <a:rPr lang="it-IT" sz="1600" dirty="0" smtClean="0"/>
              <a:t>inseriti. </a:t>
            </a:r>
            <a:endParaRPr lang="it-IT" sz="1600" dirty="0"/>
          </a:p>
        </p:txBody>
      </p:sp>
    </p:spTree>
    <p:extLst>
      <p:ext uri="{BB962C8B-B14F-4D97-AF65-F5344CB8AC3E}">
        <p14:creationId xmlns:p14="http://schemas.microsoft.com/office/powerpoint/2010/main" val="1154755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Cambiamento di stato: Validazione da parte del BackOffice del </a:t>
            </a:r>
            <a:r>
              <a:rPr lang="it-IT" dirty="0" smtClean="0"/>
              <a:t>MiSE</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860347"/>
            <a:ext cx="8243123" cy="2690721"/>
          </a:xfrm>
          <a:prstGeom prst="rect">
            <a:avLst/>
          </a:prstGeom>
        </p:spPr>
      </p:pic>
      <p:sp>
        <p:nvSpPr>
          <p:cNvPr id="8" name="CasellaDiTesto 7"/>
          <p:cNvSpPr txBox="1"/>
          <p:nvPr/>
        </p:nvSpPr>
        <p:spPr>
          <a:xfrm>
            <a:off x="533400" y="4039083"/>
            <a:ext cx="11149012" cy="1815882"/>
          </a:xfrm>
          <a:prstGeom prst="rect">
            <a:avLst/>
          </a:prstGeom>
          <a:noFill/>
        </p:spPr>
        <p:txBody>
          <a:bodyPr wrap="square" rtlCol="0">
            <a:spAutoFit/>
          </a:bodyPr>
          <a:lstStyle/>
          <a:p>
            <a:pPr algn="just"/>
            <a:r>
              <a:rPr lang="it-IT" sz="1600" dirty="0" smtClean="0"/>
              <a:t>Nella pagina ‘Dettaglio Questionario’ sarà possibile vedere in ogni momento lo stato del questionario.</a:t>
            </a:r>
          </a:p>
          <a:p>
            <a:pPr algn="just"/>
            <a:r>
              <a:rPr lang="it-IT" sz="1600" dirty="0" smtClean="0"/>
              <a:t>Tale pannello informativo riporterà anche eventuali note aggiunte dal BackOffice durante il processo di validazione dei dati.</a:t>
            </a:r>
          </a:p>
          <a:p>
            <a:pPr algn="just"/>
            <a:endParaRPr lang="it-IT" sz="1600" dirty="0" smtClean="0"/>
          </a:p>
          <a:p>
            <a:pPr algn="just"/>
            <a:r>
              <a:rPr lang="it-IT" sz="1600" dirty="0" smtClean="0"/>
              <a:t>In figura, il questionario Gas Naturale di Marzo 2015 della Società 666-Test Mise risulta correttamente inserito e validato dal BackOffice del MiSE.</a:t>
            </a:r>
          </a:p>
          <a:p>
            <a:pPr algn="just"/>
            <a:endParaRPr lang="it-IT" sz="1600" dirty="0"/>
          </a:p>
          <a:p>
            <a:pPr algn="just"/>
            <a:r>
              <a:rPr lang="it-IT" sz="1600" dirty="0" smtClean="0"/>
              <a:t>NB. Una volta terminato il passaggio di stato a DA VALIDARE, l’utenza non può più intervenire sul dato tramite applicativo.</a:t>
            </a:r>
          </a:p>
        </p:txBody>
      </p:sp>
    </p:spTree>
    <p:extLst>
      <p:ext uri="{BB962C8B-B14F-4D97-AF65-F5344CB8AC3E}">
        <p14:creationId xmlns:p14="http://schemas.microsoft.com/office/powerpoint/2010/main" val="1688956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078706" y="2197134"/>
            <a:ext cx="10058400" cy="3566160"/>
          </a:xfrm>
        </p:spPr>
        <p:txBody>
          <a:bodyPr>
            <a:normAutofit fontScale="90000"/>
          </a:bodyPr>
          <a:lstStyle/>
          <a:p>
            <a:r>
              <a:rPr lang="it-IT" sz="2700" dirty="0" smtClean="0"/>
              <a:t>Argomenti trattati</a:t>
            </a:r>
            <a:br>
              <a:rPr lang="it-IT" sz="2700" dirty="0" smtClean="0"/>
            </a:br>
            <a:r>
              <a:rPr lang="it-IT" sz="2700" dirty="0"/>
              <a:t/>
            </a:r>
            <a:br>
              <a:rPr lang="it-IT" sz="2700" dirty="0"/>
            </a:br>
            <a:r>
              <a:rPr lang="it-IT" sz="1800" dirty="0" smtClean="0"/>
              <a:t>	</a:t>
            </a:r>
            <a:r>
              <a:rPr lang="it-IT" sz="2000" dirty="0" smtClean="0"/>
              <a:t>- Login</a:t>
            </a:r>
            <a:br>
              <a:rPr lang="it-IT" sz="2000" dirty="0" smtClean="0"/>
            </a:br>
            <a:r>
              <a:rPr lang="it-IT" sz="2000" dirty="0"/>
              <a:t>	</a:t>
            </a:r>
            <a:r>
              <a:rPr lang="it-IT" sz="2000" dirty="0" smtClean="0"/>
              <a:t>- Accesso </a:t>
            </a:r>
            <a:r>
              <a:rPr lang="it-IT" sz="2000" dirty="0"/>
              <a:t>alla sezione questionario </a:t>
            </a:r>
            <a:r>
              <a:rPr lang="it-IT" sz="2000" dirty="0" smtClean="0"/>
              <a:t>Gas Naturale</a:t>
            </a:r>
            <a:br>
              <a:rPr lang="it-IT" sz="2000" dirty="0" smtClean="0"/>
            </a:br>
            <a:r>
              <a:rPr lang="it-IT" sz="2000" dirty="0" smtClean="0"/>
              <a:t>	- Creazione </a:t>
            </a:r>
            <a:r>
              <a:rPr lang="it-IT" sz="2000" dirty="0"/>
              <a:t>nuovo questionario </a:t>
            </a:r>
            <a:r>
              <a:rPr lang="it-IT" sz="2000" dirty="0" smtClean="0"/>
              <a:t>Gas Naturale</a:t>
            </a:r>
            <a:r>
              <a:rPr lang="it-IT" sz="2000" dirty="0"/>
              <a:t/>
            </a:r>
            <a:br>
              <a:rPr lang="it-IT" sz="2000" dirty="0"/>
            </a:br>
            <a:r>
              <a:rPr lang="it-IT" sz="2000" dirty="0" smtClean="0"/>
              <a:t>	- Dettaglio Questionario Gas Naturale</a:t>
            </a:r>
            <a:br>
              <a:rPr lang="it-IT" sz="2000" dirty="0" smtClean="0"/>
            </a:br>
            <a:r>
              <a:rPr lang="it-IT" sz="2000" dirty="0"/>
              <a:t>	</a:t>
            </a:r>
            <a:r>
              <a:rPr lang="it-IT" sz="2000" dirty="0" smtClean="0"/>
              <a:t>- </a:t>
            </a:r>
            <a:r>
              <a:rPr lang="it-IT" sz="2000" dirty="0"/>
              <a:t>Dettaglio Modello Importazioni G2im</a:t>
            </a:r>
            <a:br>
              <a:rPr lang="it-IT" sz="2000" dirty="0"/>
            </a:br>
            <a:r>
              <a:rPr lang="it-IT" sz="1800" dirty="0"/>
              <a:t>	</a:t>
            </a:r>
            <a:r>
              <a:rPr lang="it-IT" sz="1800" dirty="0" smtClean="0"/>
              <a:t>- </a:t>
            </a:r>
            <a:r>
              <a:rPr lang="it-IT" sz="2000" dirty="0"/>
              <a:t>Modifica Modello Importazioni Gas g2im</a:t>
            </a:r>
            <a:br>
              <a:rPr lang="it-IT" sz="2000" dirty="0"/>
            </a:br>
            <a:r>
              <a:rPr lang="it-IT" sz="2000" dirty="0"/>
              <a:t>	- Modifica Modello Importazioni Gas g2im: Caricamento tramite l’Aggiungi Record</a:t>
            </a:r>
            <a:br>
              <a:rPr lang="it-IT" sz="2000" dirty="0"/>
            </a:br>
            <a:r>
              <a:rPr lang="it-IT" sz="2000" dirty="0"/>
              <a:t>	- Modifica Modello Importazioni Gas g2im: Caricamento tramite Upload file Excel</a:t>
            </a:r>
            <a:br>
              <a:rPr lang="it-IT" sz="2000" dirty="0"/>
            </a:br>
            <a:r>
              <a:rPr lang="it-IT" sz="2000" dirty="0"/>
              <a:t>	- Cambiamento di stato: Passa a VERIFICATO</a:t>
            </a:r>
            <a:br>
              <a:rPr lang="it-IT" sz="2000" dirty="0"/>
            </a:br>
            <a:r>
              <a:rPr lang="it-IT" sz="2000" dirty="0"/>
              <a:t>	- Cambiamento di stato: Passa a DA VALIDARE</a:t>
            </a:r>
            <a:br>
              <a:rPr lang="it-IT" sz="2000" dirty="0"/>
            </a:br>
            <a:r>
              <a:rPr lang="it-IT" sz="2000" dirty="0"/>
              <a:t>	- Cambiamento di stato: Validazione da parte del BackOffice del MiSE</a:t>
            </a:r>
            <a:br>
              <a:rPr lang="it-IT" sz="2000" dirty="0"/>
            </a:br>
            <a:r>
              <a:rPr lang="it-IT" sz="2000" dirty="0"/>
              <a:t/>
            </a:r>
            <a:br>
              <a:rPr lang="it-IT" sz="2000" dirty="0"/>
            </a:br>
            <a:r>
              <a:rPr lang="it-IT" sz="1800" dirty="0" smtClean="0"/>
              <a:t>	</a:t>
            </a:r>
            <a:r>
              <a:rPr lang="it-IT" sz="1800" dirty="0"/>
              <a:t/>
            </a:r>
            <a:br>
              <a:rPr lang="it-IT" sz="1800" dirty="0"/>
            </a:br>
            <a:r>
              <a:rPr lang="it-IT" sz="1800" dirty="0" smtClean="0"/>
              <a:t/>
            </a:r>
            <a:br>
              <a:rPr lang="it-IT" sz="1800" dirty="0" smtClean="0"/>
            </a:br>
            <a:r>
              <a:rPr lang="it-IT" dirty="0"/>
              <a:t/>
            </a:r>
            <a:br>
              <a:rPr lang="it-IT" dirty="0"/>
            </a:br>
            <a:r>
              <a:rPr lang="it-IT" dirty="0" smtClean="0"/>
              <a:t/>
            </a:r>
            <a:br>
              <a:rPr lang="it-IT" dirty="0" smtClean="0"/>
            </a:br>
            <a:r>
              <a:rPr lang="it-IT" dirty="0" smtClean="0"/>
              <a:t/>
            </a:r>
            <a:br>
              <a:rPr lang="it-IT" dirty="0" smtClean="0"/>
            </a:br>
            <a:endParaRPr lang="it-IT" dirty="0"/>
          </a:p>
        </p:txBody>
      </p:sp>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85000" lnSpcReduction="20000"/>
          </a:bodyPr>
          <a:lstStyle/>
          <a:p>
            <a:r>
              <a:rPr lang="it-IT" dirty="0"/>
              <a:t>Argomenti trattati</a:t>
            </a:r>
          </a:p>
          <a:p>
            <a:endParaRPr lang="it-IT" dirty="0"/>
          </a:p>
        </p:txBody>
      </p:sp>
    </p:spTree>
    <p:extLst>
      <p:ext uri="{BB962C8B-B14F-4D97-AF65-F5344CB8AC3E}">
        <p14:creationId xmlns:p14="http://schemas.microsoft.com/office/powerpoint/2010/main" val="1644473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1"/>
          </p:nvPr>
        </p:nvSpPr>
        <p:spPr/>
        <p:txBody>
          <a:bodyPr/>
          <a:lstStyle/>
          <a:p>
            <a:r>
              <a:rPr lang="it-IT" smtClean="0"/>
              <a:t>Manuale utente i-sisen – questionario consumi</a:t>
            </a:r>
            <a:endParaRPr lang="it-IT" dirty="0"/>
          </a:p>
        </p:txBody>
      </p:sp>
      <p:sp>
        <p:nvSpPr>
          <p:cNvPr id="7" name="Segnaposto testo 3"/>
          <p:cNvSpPr>
            <a:spLocks noGrp="1"/>
          </p:cNvSpPr>
          <p:nvPr>
            <p:ph type="body" sz="quarter" idx="12"/>
          </p:nvPr>
        </p:nvSpPr>
        <p:spPr>
          <a:xfrm>
            <a:off x="533400" y="133350"/>
            <a:ext cx="11149013" cy="311150"/>
          </a:xfrm>
        </p:spPr>
        <p:txBody>
          <a:bodyPr>
            <a:normAutofit fontScale="85000" lnSpcReduction="20000"/>
          </a:bodyPr>
          <a:lstStyle/>
          <a:p>
            <a:r>
              <a:rPr lang="it-IT" dirty="0" smtClean="0"/>
              <a:t>Login</a:t>
            </a:r>
            <a:endParaRPr lang="it-IT" dirty="0"/>
          </a:p>
          <a:p>
            <a:endParaRPr lang="it-IT" dirty="0"/>
          </a:p>
        </p:txBody>
      </p:sp>
      <p:sp>
        <p:nvSpPr>
          <p:cNvPr id="8" name="CasellaDiTesto 7"/>
          <p:cNvSpPr txBox="1"/>
          <p:nvPr/>
        </p:nvSpPr>
        <p:spPr>
          <a:xfrm>
            <a:off x="533400" y="1095549"/>
            <a:ext cx="4225031" cy="2585323"/>
          </a:xfrm>
          <a:prstGeom prst="rect">
            <a:avLst/>
          </a:prstGeom>
          <a:noFill/>
        </p:spPr>
        <p:txBody>
          <a:bodyPr wrap="square" rtlCol="0">
            <a:spAutoFit/>
          </a:bodyPr>
          <a:lstStyle/>
          <a:p>
            <a:r>
              <a:rPr lang="it-IT" dirty="0" smtClean="0"/>
              <a:t>In questa pagina è possibile inserire la username e la password per accedere al portale i-</a:t>
            </a:r>
            <a:r>
              <a:rPr lang="it-IT" dirty="0" err="1" smtClean="0"/>
              <a:t>Sisen</a:t>
            </a:r>
            <a:r>
              <a:rPr lang="it-IT" dirty="0" smtClean="0"/>
              <a:t>.</a:t>
            </a:r>
          </a:p>
          <a:p>
            <a:endParaRPr lang="it-IT" dirty="0"/>
          </a:p>
          <a:p>
            <a:r>
              <a:rPr lang="it-IT" dirty="0" smtClean="0"/>
              <a:t>Il flag su Ricorda permette al S.O. utilizzato dall’utente di memorizzare la coppia username-password per i successivi accessi.</a:t>
            </a:r>
          </a:p>
          <a:p>
            <a:endParaRPr lang="it-IT" dirty="0"/>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7906" y="775953"/>
            <a:ext cx="4966636" cy="5274644"/>
          </a:xfrm>
          <a:prstGeom prst="rect">
            <a:avLst/>
          </a:prstGeom>
        </p:spPr>
      </p:pic>
    </p:spTree>
    <p:extLst>
      <p:ext uri="{BB962C8B-B14F-4D97-AF65-F5344CB8AC3E}">
        <p14:creationId xmlns:p14="http://schemas.microsoft.com/office/powerpoint/2010/main" val="3104764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smtClean="0"/>
              <a:t>Accesso alla sezione questionario Gas Naturale</a:t>
            </a:r>
            <a:endParaRPr lang="it-IT" dirty="0"/>
          </a:p>
        </p:txBody>
      </p:sp>
      <p:sp>
        <p:nvSpPr>
          <p:cNvPr id="6" name="CasellaDiTesto 5"/>
          <p:cNvSpPr txBox="1"/>
          <p:nvPr/>
        </p:nvSpPr>
        <p:spPr>
          <a:xfrm>
            <a:off x="533400" y="4163627"/>
            <a:ext cx="11149013" cy="1323439"/>
          </a:xfrm>
          <a:prstGeom prst="rect">
            <a:avLst/>
          </a:prstGeom>
          <a:noFill/>
        </p:spPr>
        <p:txBody>
          <a:bodyPr wrap="square" rtlCol="0">
            <a:spAutoFit/>
          </a:bodyPr>
          <a:lstStyle/>
          <a:p>
            <a:pPr algn="just"/>
            <a:r>
              <a:rPr lang="it-IT" sz="1600" dirty="0" smtClean="0"/>
              <a:t>Nel menù orizzontale nella parte superiore della pagina cliccare su ‘Questionari’:</a:t>
            </a:r>
          </a:p>
          <a:p>
            <a:pPr algn="just"/>
            <a:r>
              <a:rPr lang="it-IT" sz="1600" dirty="0"/>
              <a:t>	</a:t>
            </a:r>
            <a:r>
              <a:rPr lang="it-IT" sz="1600" dirty="0" smtClean="0"/>
              <a:t>Verranno visualizzati tutti i questionari già creati (in qualsiasi stato di validazione).</a:t>
            </a:r>
          </a:p>
          <a:p>
            <a:pPr algn="just"/>
            <a:endParaRPr lang="it-IT" sz="1600" dirty="0" smtClean="0"/>
          </a:p>
          <a:p>
            <a:pPr algn="just"/>
            <a:r>
              <a:rPr lang="it-IT" sz="1600" dirty="0" smtClean="0"/>
              <a:t>Nel menù ‘Operazioni’ nella parte destra della pagina cliccare su ‘Nuovo Questionario’:</a:t>
            </a:r>
          </a:p>
          <a:p>
            <a:pPr algn="just"/>
            <a:r>
              <a:rPr lang="it-IT" sz="1600" dirty="0"/>
              <a:t>	</a:t>
            </a:r>
            <a:r>
              <a:rPr lang="it-IT" sz="1600" dirty="0" smtClean="0"/>
              <a:t>Verrà aperta una nuova pagina web con il modulo di creazione del nuovo questionario.</a:t>
            </a:r>
            <a:endParaRPr lang="it-IT" sz="1600"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807538"/>
            <a:ext cx="9223513" cy="2639022"/>
          </a:xfrm>
          <a:prstGeom prst="rect">
            <a:avLst/>
          </a:prstGeom>
        </p:spPr>
      </p:pic>
      <p:sp>
        <p:nvSpPr>
          <p:cNvPr id="7" name="Freccia a destra 6"/>
          <p:cNvSpPr/>
          <p:nvPr/>
        </p:nvSpPr>
        <p:spPr>
          <a:xfrm rot="16200000">
            <a:off x="8407031" y="2396785"/>
            <a:ext cx="301840" cy="115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34121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smtClean="0"/>
              <a:t>Creazione nuovo questionario Gas Naturale</a:t>
            </a:r>
            <a:endParaRPr lang="it-IT" dirty="0"/>
          </a:p>
        </p:txBody>
      </p:sp>
      <p:sp>
        <p:nvSpPr>
          <p:cNvPr id="7" name="CasellaDiTesto 6"/>
          <p:cNvSpPr txBox="1"/>
          <p:nvPr/>
        </p:nvSpPr>
        <p:spPr>
          <a:xfrm>
            <a:off x="533400" y="871327"/>
            <a:ext cx="7145784" cy="4524315"/>
          </a:xfrm>
          <a:prstGeom prst="rect">
            <a:avLst/>
          </a:prstGeom>
          <a:noFill/>
        </p:spPr>
        <p:txBody>
          <a:bodyPr wrap="square" rtlCol="0">
            <a:spAutoFit/>
          </a:bodyPr>
          <a:lstStyle/>
          <a:p>
            <a:r>
              <a:rPr lang="it-IT" sz="1600" dirty="0" smtClean="0"/>
              <a:t>Il </a:t>
            </a:r>
            <a:r>
              <a:rPr lang="it-IT" sz="1600" dirty="0" err="1" smtClean="0"/>
              <a:t>form</a:t>
            </a:r>
            <a:r>
              <a:rPr lang="it-IT" sz="1600" dirty="0" smtClean="0"/>
              <a:t> visualizzato darà la possibilità di scegliere i seguenti campi:</a:t>
            </a:r>
          </a:p>
          <a:p>
            <a:r>
              <a:rPr lang="it-IT" sz="1600" dirty="0"/>
              <a:t>	</a:t>
            </a:r>
            <a:r>
              <a:rPr lang="it-IT" sz="1600" dirty="0" smtClean="0"/>
              <a:t>Anno (selezionabile)</a:t>
            </a:r>
          </a:p>
          <a:p>
            <a:r>
              <a:rPr lang="it-IT" sz="1600" dirty="0"/>
              <a:t>	</a:t>
            </a:r>
            <a:r>
              <a:rPr lang="it-IT" sz="1600" dirty="0" smtClean="0"/>
              <a:t>Mese (selezionabile)</a:t>
            </a:r>
          </a:p>
          <a:p>
            <a:r>
              <a:rPr lang="it-IT" sz="1600" dirty="0"/>
              <a:t>	</a:t>
            </a:r>
            <a:r>
              <a:rPr lang="it-IT" sz="1600" dirty="0" smtClean="0"/>
              <a:t>Società (fissato)</a:t>
            </a:r>
          </a:p>
          <a:p>
            <a:r>
              <a:rPr lang="it-IT" sz="1600" dirty="0"/>
              <a:t>	</a:t>
            </a:r>
            <a:r>
              <a:rPr lang="it-IT" sz="1600" dirty="0" smtClean="0"/>
              <a:t>Tipo (selezionabile)</a:t>
            </a:r>
          </a:p>
          <a:p>
            <a:endParaRPr lang="it-IT" sz="1600" dirty="0"/>
          </a:p>
          <a:p>
            <a:pPr algn="just"/>
            <a:r>
              <a:rPr lang="it-IT" sz="1600" dirty="0"/>
              <a:t>Per le nuove società la creazione del questionario va svolta concordemente alle indicazioni fornite dal </a:t>
            </a:r>
            <a:r>
              <a:rPr lang="it-IT" sz="1600" dirty="0" err="1"/>
              <a:t>backoffice</a:t>
            </a:r>
            <a:r>
              <a:rPr lang="it-IT" sz="1600" dirty="0"/>
              <a:t> di riferimento. Per tutti gli altri, la regola è di seguire la sequenzialità della comunicazione (ovvero va creato il questionario del primo mese non ancora comunicato</a:t>
            </a:r>
            <a:r>
              <a:rPr lang="it-IT" sz="1600" dirty="0" smtClean="0"/>
              <a:t>).</a:t>
            </a:r>
          </a:p>
          <a:p>
            <a:pPr algn="just"/>
            <a:endParaRPr lang="it-IT" sz="1600" dirty="0"/>
          </a:p>
          <a:p>
            <a:pPr algn="just"/>
            <a:r>
              <a:rPr lang="it-IT" sz="1600" dirty="0" smtClean="0"/>
              <a:t>Se il questionario risulterà già creato, il sistema restituirà un messaggio di errore. Si potrà entrare nel dettaglio del questionario già creato tramite il menù ‘Questionari’ che riporta l’elenco di tutti i questionari creati.</a:t>
            </a:r>
          </a:p>
          <a:p>
            <a:pPr algn="just"/>
            <a:endParaRPr lang="it-IT" sz="1600" dirty="0"/>
          </a:p>
          <a:p>
            <a:pPr algn="just"/>
            <a:r>
              <a:rPr lang="it-IT" sz="1600" dirty="0" smtClean="0"/>
              <a:t>Il questionario del Gas Naturale ha al suo interno 3 modelli distinti:</a:t>
            </a:r>
          </a:p>
          <a:p>
            <a:pPr algn="just"/>
            <a:r>
              <a:rPr lang="it-IT" sz="1600" dirty="0" smtClean="0"/>
              <a:t>G1ve, G2im, G3es (vendite, importazioni ed esportazioni rispettivamente)</a:t>
            </a:r>
          </a:p>
          <a:p>
            <a:pPr algn="just"/>
            <a:r>
              <a:rPr lang="it-IT" sz="1600" dirty="0" smtClean="0"/>
              <a:t>Ogni società troverà abilitati solo i modelli assegnati dal BackOffice del MiSE.</a:t>
            </a:r>
            <a:endParaRPr lang="it-IT" sz="1600"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5849" y="871327"/>
            <a:ext cx="3219899" cy="3677163"/>
          </a:xfrm>
          <a:prstGeom prst="rect">
            <a:avLst/>
          </a:prstGeom>
        </p:spPr>
      </p:pic>
    </p:spTree>
    <p:extLst>
      <p:ext uri="{BB962C8B-B14F-4D97-AF65-F5344CB8AC3E}">
        <p14:creationId xmlns:p14="http://schemas.microsoft.com/office/powerpoint/2010/main" val="3329616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smtClean="0"/>
              <a:t>Dettaglio Questionario Gas Naturale</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790334"/>
            <a:ext cx="8827146" cy="2928897"/>
          </a:xfrm>
          <a:prstGeom prst="rect">
            <a:avLst/>
          </a:prstGeom>
        </p:spPr>
      </p:pic>
      <p:sp>
        <p:nvSpPr>
          <p:cNvPr id="6" name="CasellaDiTesto 5"/>
          <p:cNvSpPr txBox="1"/>
          <p:nvPr/>
        </p:nvSpPr>
        <p:spPr>
          <a:xfrm>
            <a:off x="648069" y="4083728"/>
            <a:ext cx="11034343" cy="2616101"/>
          </a:xfrm>
          <a:prstGeom prst="rect">
            <a:avLst/>
          </a:prstGeom>
          <a:noFill/>
        </p:spPr>
        <p:txBody>
          <a:bodyPr wrap="square" rtlCol="0">
            <a:spAutoFit/>
          </a:bodyPr>
          <a:lstStyle/>
          <a:p>
            <a:pPr algn="just"/>
            <a:r>
              <a:rPr lang="it-IT" sz="1600" dirty="0" smtClean="0"/>
              <a:t>In questo esempio, alla società 666-Test Mise sono stati assegnati esclusivamente i modelli g2im e g3es.</a:t>
            </a:r>
          </a:p>
          <a:p>
            <a:pPr algn="just"/>
            <a:r>
              <a:rPr lang="it-IT" sz="1600" dirty="0" smtClean="0"/>
              <a:t>Il ‘Dettaglio Questionario’ visualizza lo stato dei modelli all’interno del questionario del Gas Naturale.</a:t>
            </a:r>
          </a:p>
          <a:p>
            <a:pPr algn="just"/>
            <a:endParaRPr lang="it-IT" sz="1600" dirty="0"/>
          </a:p>
          <a:p>
            <a:pPr algn="just"/>
            <a:r>
              <a:rPr lang="it-IT" sz="1600" dirty="0" smtClean="0"/>
              <a:t>Cliccando sul pulsante ‘edit’ relativo al modello per il quale si vogliono inserire i dati, si entrerà in una schermata di ‘Dettaglio Modello’ che consentirà all’operatore di immettere i valori di riferimento.</a:t>
            </a:r>
          </a:p>
          <a:p>
            <a:pPr algn="just"/>
            <a:endParaRPr lang="it-IT" sz="1600" dirty="0"/>
          </a:p>
          <a:p>
            <a:pPr algn="just"/>
            <a:r>
              <a:rPr lang="it-IT" sz="1600" dirty="0" smtClean="0"/>
              <a:t>NB. Le slide che seguiranno daranno visione dell’inserimento dei dati relativi al modello g2im. Stesse modalità di inserimento dovranno essere utilizzate qualora alla Società siano stati assegnati anche i modelli g1ve e g3es dello stesso questionario.</a:t>
            </a:r>
          </a:p>
          <a:p>
            <a:endParaRPr lang="it-IT" dirty="0"/>
          </a:p>
          <a:p>
            <a:endParaRPr lang="it-IT" dirty="0"/>
          </a:p>
        </p:txBody>
      </p:sp>
      <p:sp>
        <p:nvSpPr>
          <p:cNvPr id="7" name="Freccia a destra 6"/>
          <p:cNvSpPr/>
          <p:nvPr/>
        </p:nvSpPr>
        <p:spPr>
          <a:xfrm rot="10800000">
            <a:off x="2734200" y="1944024"/>
            <a:ext cx="301840" cy="115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30276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smtClean="0"/>
              <a:t>Dettaglio Modello Importazioni G2im</a:t>
            </a:r>
            <a:endParaRPr lang="it-IT" dirty="0"/>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746417"/>
            <a:ext cx="10058400" cy="2507353"/>
          </a:xfrm>
          <a:prstGeom prst="rect">
            <a:avLst/>
          </a:prstGeom>
        </p:spPr>
      </p:pic>
      <p:sp>
        <p:nvSpPr>
          <p:cNvPr id="7" name="CasellaDiTesto 6"/>
          <p:cNvSpPr txBox="1"/>
          <p:nvPr/>
        </p:nvSpPr>
        <p:spPr>
          <a:xfrm>
            <a:off x="621437" y="3595456"/>
            <a:ext cx="9232777" cy="1077218"/>
          </a:xfrm>
          <a:prstGeom prst="rect">
            <a:avLst/>
          </a:prstGeom>
          <a:noFill/>
        </p:spPr>
        <p:txBody>
          <a:bodyPr wrap="square" rtlCol="0">
            <a:spAutoFit/>
          </a:bodyPr>
          <a:lstStyle/>
          <a:p>
            <a:pPr algn="just"/>
            <a:r>
              <a:rPr lang="it-IT" sz="1600" dirty="0" smtClean="0"/>
              <a:t>Nel ‘Dettaglio Modello G2im sarà possibile, tramite il menù OPERAZIONI:</a:t>
            </a:r>
            <a:endParaRPr lang="it-IT" sz="1600" dirty="0"/>
          </a:p>
          <a:p>
            <a:pPr marL="285750" indent="-285750" algn="just">
              <a:buFontTx/>
              <a:buChar char="-"/>
            </a:pPr>
            <a:r>
              <a:rPr lang="it-IT" sz="1600" dirty="0" smtClean="0"/>
              <a:t>Tornare al Questionario Gas Naturale</a:t>
            </a:r>
          </a:p>
          <a:p>
            <a:pPr marL="285750" indent="-285750" algn="just">
              <a:buFontTx/>
              <a:buChar char="-"/>
            </a:pPr>
            <a:r>
              <a:rPr lang="it-IT" sz="1600" dirty="0" smtClean="0"/>
              <a:t>Modificare il Modello G2im</a:t>
            </a:r>
          </a:p>
          <a:p>
            <a:pPr marL="285750" indent="-285750" algn="just">
              <a:buFontTx/>
              <a:buChar char="-"/>
            </a:pPr>
            <a:r>
              <a:rPr lang="it-IT" sz="1600" dirty="0" smtClean="0"/>
              <a:t>Eseguire il primo dei passaggi di stato (Passaggio a VERIFICATO) del modello stesso</a:t>
            </a:r>
          </a:p>
        </p:txBody>
      </p:sp>
    </p:spTree>
    <p:extLst>
      <p:ext uri="{BB962C8B-B14F-4D97-AF65-F5344CB8AC3E}">
        <p14:creationId xmlns:p14="http://schemas.microsoft.com/office/powerpoint/2010/main" val="3195444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smtClean="0"/>
              <a:t>Modifica Modello Importazioni Gas g2im</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910165"/>
            <a:ext cx="10058400" cy="2325057"/>
          </a:xfrm>
          <a:prstGeom prst="rect">
            <a:avLst/>
          </a:prstGeom>
        </p:spPr>
      </p:pic>
      <p:sp>
        <p:nvSpPr>
          <p:cNvPr id="6" name="CasellaDiTesto 5"/>
          <p:cNvSpPr txBox="1"/>
          <p:nvPr/>
        </p:nvSpPr>
        <p:spPr>
          <a:xfrm>
            <a:off x="533400" y="3551068"/>
            <a:ext cx="10590320" cy="1354217"/>
          </a:xfrm>
          <a:prstGeom prst="rect">
            <a:avLst/>
          </a:prstGeom>
          <a:noFill/>
        </p:spPr>
        <p:txBody>
          <a:bodyPr wrap="square" rtlCol="0">
            <a:spAutoFit/>
          </a:bodyPr>
          <a:lstStyle/>
          <a:p>
            <a:pPr algn="just"/>
            <a:r>
              <a:rPr lang="it-IT" sz="1600" dirty="0" smtClean="0"/>
              <a:t>Cliccando su ‘Modifica Modello’ nel menù Operazioni, si avrà la possibilità di editare </a:t>
            </a:r>
            <a:r>
              <a:rPr lang="it-IT" sz="1600" dirty="0"/>
              <a:t>il modello tramite due </a:t>
            </a:r>
            <a:r>
              <a:rPr lang="it-IT" sz="1600" dirty="0" smtClean="0"/>
              <a:t>modalità:</a:t>
            </a:r>
          </a:p>
          <a:p>
            <a:pPr algn="just">
              <a:buFontTx/>
              <a:buChar char="-"/>
            </a:pPr>
            <a:r>
              <a:rPr lang="it-IT" sz="1600" dirty="0" smtClean="0">
                <a:solidFill>
                  <a:srgbClr val="FF0000"/>
                </a:solidFill>
              </a:rPr>
              <a:t> </a:t>
            </a:r>
            <a:r>
              <a:rPr lang="it-IT" sz="1600" dirty="0" smtClean="0"/>
              <a:t>Tramite l’Aggiungi Record (inserendo cioè i valori delle sole celle di riferimento della riga selezionata)</a:t>
            </a:r>
          </a:p>
          <a:p>
            <a:pPr algn="just">
              <a:buFontTx/>
              <a:buChar char="-"/>
            </a:pPr>
            <a:r>
              <a:rPr lang="it-IT" sz="1600" dirty="0" smtClean="0"/>
              <a:t> Tramite upload di un file </a:t>
            </a:r>
            <a:r>
              <a:rPr lang="it-IT" sz="1600" dirty="0"/>
              <a:t>E</a:t>
            </a:r>
            <a:r>
              <a:rPr lang="it-IT" sz="1600" dirty="0" smtClean="0"/>
              <a:t>xcel compilato in precedenza con i valori di interesse</a:t>
            </a:r>
            <a:endParaRPr lang="it-IT" sz="1600" dirty="0"/>
          </a:p>
          <a:p>
            <a:pPr algn="just"/>
            <a:endParaRPr lang="it-IT" sz="1600" dirty="0" smtClean="0"/>
          </a:p>
          <a:p>
            <a:endParaRPr lang="it-IT" dirty="0"/>
          </a:p>
        </p:txBody>
      </p:sp>
    </p:spTree>
    <p:extLst>
      <p:ext uri="{BB962C8B-B14F-4D97-AF65-F5344CB8AC3E}">
        <p14:creationId xmlns:p14="http://schemas.microsoft.com/office/powerpoint/2010/main" val="616300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a:lstStyle/>
          <a:p>
            <a:r>
              <a:rPr lang="it-IT" smtClean="0"/>
              <a:t>Manuale utente i-sisen – questionario consumi</a:t>
            </a:r>
            <a:endParaRPr lang="it-IT" dirty="0"/>
          </a:p>
        </p:txBody>
      </p:sp>
      <p:sp>
        <p:nvSpPr>
          <p:cNvPr id="4" name="Segnaposto testo 3"/>
          <p:cNvSpPr>
            <a:spLocks noGrp="1"/>
          </p:cNvSpPr>
          <p:nvPr>
            <p:ph type="body" sz="quarter" idx="12"/>
          </p:nvPr>
        </p:nvSpPr>
        <p:spPr/>
        <p:txBody>
          <a:bodyPr>
            <a:normAutofit fontScale="92500" lnSpcReduction="20000"/>
          </a:bodyPr>
          <a:lstStyle/>
          <a:p>
            <a:r>
              <a:rPr lang="it-IT" dirty="0"/>
              <a:t>Modifica Modello Importazioni Gas </a:t>
            </a:r>
            <a:r>
              <a:rPr lang="it-IT" dirty="0" smtClean="0"/>
              <a:t>g2im: Caricamento </a:t>
            </a:r>
            <a:r>
              <a:rPr lang="it-IT" sz="2100" dirty="0" smtClean="0"/>
              <a:t>tramite </a:t>
            </a:r>
            <a:r>
              <a:rPr lang="it-IT" sz="2100" dirty="0"/>
              <a:t>l’Aggiungi Record</a:t>
            </a: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822" y="1825624"/>
            <a:ext cx="9677400" cy="2618497"/>
          </a:xfrm>
          <a:prstGeom prst="rect">
            <a:avLst/>
          </a:prstGeom>
        </p:spPr>
      </p:pic>
      <p:sp>
        <p:nvSpPr>
          <p:cNvPr id="6" name="CasellaDiTesto 5"/>
          <p:cNvSpPr txBox="1"/>
          <p:nvPr/>
        </p:nvSpPr>
        <p:spPr>
          <a:xfrm>
            <a:off x="665822" y="898988"/>
            <a:ext cx="5335482" cy="584775"/>
          </a:xfrm>
          <a:prstGeom prst="rect">
            <a:avLst/>
          </a:prstGeom>
          <a:noFill/>
        </p:spPr>
        <p:txBody>
          <a:bodyPr wrap="square" rtlCol="0">
            <a:spAutoFit/>
          </a:bodyPr>
          <a:lstStyle/>
          <a:p>
            <a:pPr algn="just"/>
            <a:r>
              <a:rPr lang="it-IT" sz="1600" dirty="0" smtClean="0"/>
              <a:t>Cliccando con il tasto sinistro del mouse su simbolo ‘+’ si aprirà la maschera di inserimento dati.</a:t>
            </a:r>
            <a:endParaRPr lang="it-IT" sz="1600" dirty="0"/>
          </a:p>
        </p:txBody>
      </p:sp>
      <p:pic>
        <p:nvPicPr>
          <p:cNvPr id="7" name="Immagin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6164" y="778750"/>
            <a:ext cx="2859270" cy="589541"/>
          </a:xfrm>
          <a:prstGeom prst="rect">
            <a:avLst/>
          </a:prstGeom>
        </p:spPr>
      </p:pic>
      <p:sp>
        <p:nvSpPr>
          <p:cNvPr id="8" name="CasellaDiTesto 7"/>
          <p:cNvSpPr txBox="1"/>
          <p:nvPr/>
        </p:nvSpPr>
        <p:spPr>
          <a:xfrm>
            <a:off x="665822" y="4874047"/>
            <a:ext cx="10426827" cy="584775"/>
          </a:xfrm>
          <a:prstGeom prst="rect">
            <a:avLst/>
          </a:prstGeom>
          <a:noFill/>
        </p:spPr>
        <p:txBody>
          <a:bodyPr wrap="square" rtlCol="0">
            <a:spAutoFit/>
          </a:bodyPr>
          <a:lstStyle/>
          <a:p>
            <a:pPr algn="just"/>
            <a:r>
              <a:rPr lang="it-IT" sz="1600" dirty="0" smtClean="0"/>
              <a:t>Una volta inseriti i dati della rilevazione, si potrà cliccare sul tasto ‘Invia’ per confermare il dato.</a:t>
            </a:r>
            <a:endParaRPr lang="it-IT" sz="1600" dirty="0"/>
          </a:p>
          <a:p>
            <a:pPr algn="just"/>
            <a:r>
              <a:rPr lang="it-IT" sz="1600" dirty="0" smtClean="0"/>
              <a:t>Questa procedura va ripetuta per tutte le righe relativi alle differenti importazioni avvenute nel mese della rilevazione.</a:t>
            </a:r>
            <a:endParaRPr lang="it-IT" sz="1600" dirty="0"/>
          </a:p>
        </p:txBody>
      </p:sp>
      <p:sp>
        <p:nvSpPr>
          <p:cNvPr id="9" name="Ovale 8"/>
          <p:cNvSpPr/>
          <p:nvPr/>
        </p:nvSpPr>
        <p:spPr>
          <a:xfrm>
            <a:off x="8046164" y="786361"/>
            <a:ext cx="637093" cy="581368"/>
          </a:xfrm>
          <a:prstGeom prst="ellipse">
            <a:avLst/>
          </a:prstGeom>
          <a:gradFill flip="none" rotWithShape="1">
            <a:gsLst>
              <a:gs pos="96000">
                <a:schemeClr val="accent1">
                  <a:lumMod val="5000"/>
                  <a:lumOff val="95000"/>
                  <a:alpha val="0"/>
                </a:schemeClr>
              </a:gs>
              <a:gs pos="97000">
                <a:schemeClr val="accent1">
                  <a:lumMod val="45000"/>
                  <a:lumOff val="55000"/>
                </a:schemeClr>
              </a:gs>
              <a:gs pos="99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0" name="Connettore 2 9"/>
          <p:cNvCxnSpPr>
            <a:stCxn id="9" idx="4"/>
          </p:cNvCxnSpPr>
          <p:nvPr/>
        </p:nvCxnSpPr>
        <p:spPr>
          <a:xfrm flipH="1">
            <a:off x="8362765" y="1367729"/>
            <a:ext cx="1946" cy="11091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74771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689</TotalTime>
  <Words>1120</Words>
  <Application>Microsoft Office PowerPoint</Application>
  <PresentationFormat>Widescreen</PresentationFormat>
  <Paragraphs>115</Paragraphs>
  <Slides>16</Slides>
  <Notes>1</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16</vt:i4>
      </vt:variant>
    </vt:vector>
  </HeadingPairs>
  <TitlesOfParts>
    <vt:vector size="19" baseType="lpstr">
      <vt:lpstr>Calibri</vt:lpstr>
      <vt:lpstr>Cambria</vt:lpstr>
      <vt:lpstr>Retrospettivo</vt:lpstr>
      <vt:lpstr>Manuale Utente – i-Sisen  Questionario del Gas Naturale   </vt:lpstr>
      <vt:lpstr>Argomenti trattati   - Login  - Accesso alla sezione questionario Gas Naturale  - Creazione nuovo questionario Gas Naturale  - Dettaglio Questionario Gas Naturale  - Dettaglio Modello Importazioni G2im  - Modifica Modello Importazioni Gas g2im  - Modifica Modello Importazioni Gas g2im: Caricamento tramite l’Aggiungi Record  - Modifica Modello Importazioni Gas g2im: Caricamento tramite Upload file Excel  - Cambiamento di stato: Passa a VERIFICATO  - Cambiamento di stato: Passa a DA VALIDARE  - Cambiamento di stato: Validazione da parte del BackOffice del MiSE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Andrea Petricca</dc:creator>
  <cp:lastModifiedBy>Andrea Petricca</cp:lastModifiedBy>
  <cp:revision>60</cp:revision>
  <cp:lastPrinted>2015-05-05T08:16:29Z</cp:lastPrinted>
  <dcterms:created xsi:type="dcterms:W3CDTF">2015-04-14T08:48:29Z</dcterms:created>
  <dcterms:modified xsi:type="dcterms:W3CDTF">2015-05-05T08:17:25Z</dcterms:modified>
</cp:coreProperties>
</file>