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8" r:id="rId3"/>
    <p:sldId id="257" r:id="rId4"/>
    <p:sldId id="259" r:id="rId5"/>
    <p:sldId id="260" r:id="rId6"/>
    <p:sldId id="270" r:id="rId7"/>
    <p:sldId id="261" r:id="rId8"/>
    <p:sldId id="262" r:id="rId9"/>
    <p:sldId id="263" r:id="rId10"/>
    <p:sldId id="264" r:id="rId11"/>
    <p:sldId id="265" r:id="rId12"/>
    <p:sldId id="267" r:id="rId13"/>
    <p:sldId id="266" r:id="rId14"/>
    <p:sldId id="269"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initials="AR" lastIdx="2" clrIdx="0"/>
  <p:cmAuthor id="1" name="Francesco Beon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autoAdjust="0"/>
  </p:normalViewPr>
  <p:slideViewPr>
    <p:cSldViewPr snapToGrid="0">
      <p:cViewPr varScale="1">
        <p:scale>
          <a:sx n="86" d="100"/>
          <a:sy n="86" d="100"/>
        </p:scale>
        <p:origin x="394"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899"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A73AB-93BF-448F-8AAA-0780996B18CB}" type="datetimeFigureOut">
              <a:rPr lang="it-IT" smtClean="0"/>
              <a:pPr/>
              <a:t>05/05/2015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00CCD-773E-43B6-9644-88811EC9BD61}" type="slidenum">
              <a:rPr lang="it-IT" smtClean="0"/>
              <a:pPr/>
              <a:t>‹N›</a:t>
            </a:fld>
            <a:endParaRPr lang="it-IT"/>
          </a:p>
        </p:txBody>
      </p:sp>
    </p:spTree>
    <p:extLst>
      <p:ext uri="{BB962C8B-B14F-4D97-AF65-F5344CB8AC3E}">
        <p14:creationId xmlns:p14="http://schemas.microsoft.com/office/powerpoint/2010/main" val="145537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6400CCD-773E-43B6-9644-88811EC9BD61}" type="slidenum">
              <a:rPr lang="it-IT" smtClean="0"/>
              <a:pPr/>
              <a:t>1</a:t>
            </a:fld>
            <a:endParaRPr lang="it-IT"/>
          </a:p>
        </p:txBody>
      </p:sp>
    </p:spTree>
    <p:extLst>
      <p:ext uri="{BB962C8B-B14F-4D97-AF65-F5344CB8AC3E}">
        <p14:creationId xmlns:p14="http://schemas.microsoft.com/office/powerpoint/2010/main" val="3443433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04800" y="64008"/>
            <a:ext cx="115824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04800" y="514651"/>
            <a:ext cx="1158240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7"/>
          <p:cNvSpPr/>
          <p:nvPr userDrawn="1"/>
        </p:nvSpPr>
        <p:spPr>
          <a:xfrm flipV="1">
            <a:off x="304800" y="6336332"/>
            <a:ext cx="1158240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Segnaposto piè di pagina 11"/>
          <p:cNvSpPr>
            <a:spLocks noGrp="1"/>
          </p:cNvSpPr>
          <p:nvPr>
            <p:ph type="ftr" sz="quarter" idx="11"/>
          </p:nvPr>
        </p:nvSpPr>
        <p:spPr>
          <a:xfrm>
            <a:off x="7064397" y="6382051"/>
            <a:ext cx="4822804" cy="365125"/>
          </a:xfrm>
        </p:spPr>
        <p:txBody>
          <a:bodyPr/>
          <a:lstStyle>
            <a:lvl1pPr>
              <a:defRPr>
                <a:solidFill>
                  <a:schemeClr val="tx1"/>
                </a:solidFill>
              </a:defRPr>
            </a:lvl1pPr>
          </a:lstStyle>
          <a:p>
            <a:r>
              <a:rPr lang="it-IT" dirty="0" smtClean="0"/>
              <a:t>Manuale utente i-</a:t>
            </a:r>
            <a:r>
              <a:rPr lang="it-IT" dirty="0" err="1" smtClean="0"/>
              <a:t>sisen</a:t>
            </a:r>
            <a:r>
              <a:rPr lang="it-IT" dirty="0" smtClean="0"/>
              <a:t> – questionario consumi</a:t>
            </a:r>
            <a:endParaRPr lang="it-IT" dirty="0"/>
          </a:p>
        </p:txBody>
      </p:sp>
    </p:spTree>
    <p:extLst>
      <p:ext uri="{BB962C8B-B14F-4D97-AF65-F5344CB8AC3E}">
        <p14:creationId xmlns:p14="http://schemas.microsoft.com/office/powerpoint/2010/main" val="176564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r>
              <a:rPr lang="it-IT" smtClean="0"/>
              <a:t>Manuale utente i-sisen – questionario consumi</a:t>
            </a:r>
            <a:endParaRPr lang="it-IT"/>
          </a:p>
        </p:txBody>
      </p:sp>
      <p:sp>
        <p:nvSpPr>
          <p:cNvPr id="7" name="Slide Number Placeholder 6"/>
          <p:cNvSpPr>
            <a:spLocks noGrp="1"/>
          </p:cNvSpPr>
          <p:nvPr>
            <p:ph type="sldNum" sz="quarter" idx="12"/>
          </p:nvPr>
        </p:nvSpPr>
        <p:spPr/>
        <p:txBody>
          <a:bodyPr/>
          <a:lstStyle/>
          <a:p>
            <a:fld id="{74B0C4F7-597B-4AFF-81C5-E1A112E7FB51}" type="slidenum">
              <a:rPr lang="it-IT" smtClean="0"/>
              <a:pPr/>
              <a:t>‹N›</a:t>
            </a:fld>
            <a:endParaRPr lang="it-IT"/>
          </a:p>
        </p:txBody>
      </p:sp>
    </p:spTree>
    <p:extLst>
      <p:ext uri="{BB962C8B-B14F-4D97-AF65-F5344CB8AC3E}">
        <p14:creationId xmlns:p14="http://schemas.microsoft.com/office/powerpoint/2010/main" val="239543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smtClean="0"/>
              <a:t>Manuale utente i-sisen – questionario consumi</a:t>
            </a:r>
            <a:endParaRPr lang="it-IT"/>
          </a:p>
        </p:txBody>
      </p:sp>
      <p:sp>
        <p:nvSpPr>
          <p:cNvPr id="6" name="Slide Number Placeholder 5"/>
          <p:cNvSpPr>
            <a:spLocks noGrp="1"/>
          </p:cNvSpPr>
          <p:nvPr>
            <p:ph type="sldNum" sz="quarter" idx="12"/>
          </p:nvPr>
        </p:nvSpPr>
        <p:spPr/>
        <p:txBody>
          <a:bodyPr/>
          <a:lstStyle/>
          <a:p>
            <a:fld id="{74B0C4F7-597B-4AFF-81C5-E1A112E7FB51}" type="slidenum">
              <a:rPr lang="it-IT" smtClean="0"/>
              <a:pPr/>
              <a:t>‹N›</a:t>
            </a:fld>
            <a:endParaRPr lang="it-IT"/>
          </a:p>
        </p:txBody>
      </p:sp>
    </p:spTree>
    <p:extLst>
      <p:ext uri="{BB962C8B-B14F-4D97-AF65-F5344CB8AC3E}">
        <p14:creationId xmlns:p14="http://schemas.microsoft.com/office/powerpoint/2010/main" val="878385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smtClean="0"/>
              <a:t>Manuale utente i-sisen – questionario consumi</a:t>
            </a:r>
            <a:endParaRPr lang="it-IT"/>
          </a:p>
        </p:txBody>
      </p:sp>
      <p:sp>
        <p:nvSpPr>
          <p:cNvPr id="6" name="Slide Number Placeholder 5"/>
          <p:cNvSpPr>
            <a:spLocks noGrp="1"/>
          </p:cNvSpPr>
          <p:nvPr>
            <p:ph type="sldNum" sz="quarter" idx="12"/>
          </p:nvPr>
        </p:nvSpPr>
        <p:spPr/>
        <p:txBody>
          <a:bodyPr/>
          <a:lstStyle/>
          <a:p>
            <a:fld id="{74B0C4F7-597B-4AFF-81C5-E1A112E7FB51}" type="slidenum">
              <a:rPr lang="it-IT" smtClean="0"/>
              <a:pPr/>
              <a:t>‹N›</a:t>
            </a:fld>
            <a:endParaRPr lang="it-IT"/>
          </a:p>
        </p:txBody>
      </p:sp>
    </p:spTree>
    <p:extLst>
      <p:ext uri="{BB962C8B-B14F-4D97-AF65-F5344CB8AC3E}">
        <p14:creationId xmlns:p14="http://schemas.microsoft.com/office/powerpoint/2010/main" val="391714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7" name="Rectangle 6"/>
          <p:cNvSpPr/>
          <p:nvPr/>
        </p:nvSpPr>
        <p:spPr>
          <a:xfrm>
            <a:off x="304800" y="64008"/>
            <a:ext cx="115824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04800" y="514651"/>
            <a:ext cx="1158240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1600" spc="-50" baseline="0">
                <a:solidFill>
                  <a:schemeClr val="tx1">
                    <a:lumMod val="85000"/>
                    <a:lumOff val="15000"/>
                  </a:schemeClr>
                </a:solidFill>
              </a:defRPr>
            </a:lvl1pPr>
          </a:lstStyle>
          <a:p>
            <a:r>
              <a:rPr lang="it-IT" dirty="0" smtClean="0"/>
              <a:t>Fare clic per modificare lo stile del titolo</a:t>
            </a:r>
            <a:endParaRPr lang="en-US" dirty="0"/>
          </a:p>
        </p:txBody>
      </p:sp>
      <p:sp>
        <p:nvSpPr>
          <p:cNvPr id="10" name="Rectangle 7"/>
          <p:cNvSpPr/>
          <p:nvPr userDrawn="1"/>
        </p:nvSpPr>
        <p:spPr>
          <a:xfrm flipV="1">
            <a:off x="304800" y="6336332"/>
            <a:ext cx="1158240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Segnaposto piè di pagina 11"/>
          <p:cNvSpPr>
            <a:spLocks noGrp="1"/>
          </p:cNvSpPr>
          <p:nvPr>
            <p:ph type="ftr" sz="quarter" idx="11"/>
          </p:nvPr>
        </p:nvSpPr>
        <p:spPr>
          <a:xfrm>
            <a:off x="7064397" y="6382051"/>
            <a:ext cx="4822804" cy="365125"/>
          </a:xfrm>
        </p:spPr>
        <p:txBody>
          <a:bodyPr/>
          <a:lstStyle>
            <a:lvl1pPr>
              <a:defRPr>
                <a:solidFill>
                  <a:schemeClr val="tx1"/>
                </a:solidFill>
              </a:defRPr>
            </a:lvl1pPr>
          </a:lstStyle>
          <a:p>
            <a:r>
              <a:rPr lang="it-IT" dirty="0" smtClean="0"/>
              <a:t>Manuale utente i-</a:t>
            </a:r>
            <a:r>
              <a:rPr lang="it-IT" dirty="0" err="1" smtClean="0"/>
              <a:t>sisen</a:t>
            </a:r>
            <a:r>
              <a:rPr lang="it-IT" dirty="0" smtClean="0"/>
              <a:t> – questionario consumi</a:t>
            </a:r>
            <a:endParaRPr lang="it-IT" dirty="0"/>
          </a:p>
        </p:txBody>
      </p:sp>
      <p:sp>
        <p:nvSpPr>
          <p:cNvPr id="5" name="Segnaposto testo 4"/>
          <p:cNvSpPr>
            <a:spLocks noGrp="1"/>
          </p:cNvSpPr>
          <p:nvPr>
            <p:ph type="body" sz="quarter" idx="12"/>
          </p:nvPr>
        </p:nvSpPr>
        <p:spPr>
          <a:xfrm>
            <a:off x="533400" y="133350"/>
            <a:ext cx="11149013" cy="311150"/>
          </a:xfrm>
        </p:spPr>
        <p:txBody>
          <a:bodyPr/>
          <a:lstStyle>
            <a:lvl2pPr marL="201168" indent="0">
              <a:buNone/>
              <a:defRPr/>
            </a:lvl2pPr>
            <a:lvl3pPr marL="384048" indent="0">
              <a:buNone/>
              <a:defRPr/>
            </a:lvl3pPr>
            <a:lvl4pPr marL="566928" indent="0">
              <a:buNone/>
              <a:defRPr/>
            </a:lvl4pPr>
            <a:lvl5pPr marL="749808" indent="0">
              <a:buNone/>
              <a:defRPr/>
            </a:lvl5pPr>
          </a:lstStyle>
          <a:p>
            <a:pPr lvl="0"/>
            <a:r>
              <a:rPr lang="it-IT" dirty="0" smtClean="0"/>
              <a:t>Fare clic per modificare stili del testo dello schema</a:t>
            </a:r>
          </a:p>
        </p:txBody>
      </p:sp>
    </p:spTree>
    <p:extLst>
      <p:ext uri="{BB962C8B-B14F-4D97-AF65-F5344CB8AC3E}">
        <p14:creationId xmlns:p14="http://schemas.microsoft.com/office/powerpoint/2010/main" val="281882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smtClean="0"/>
              <a:t>Manuale utente i-sisen – questionario consumi</a:t>
            </a:r>
            <a:endParaRPr lang="it-IT"/>
          </a:p>
        </p:txBody>
      </p:sp>
      <p:sp>
        <p:nvSpPr>
          <p:cNvPr id="6" name="Slide Number Placeholder 5"/>
          <p:cNvSpPr>
            <a:spLocks noGrp="1"/>
          </p:cNvSpPr>
          <p:nvPr>
            <p:ph type="sldNum" sz="quarter" idx="12"/>
          </p:nvPr>
        </p:nvSpPr>
        <p:spPr/>
        <p:txBody>
          <a:bodyPr/>
          <a:lstStyle/>
          <a:p>
            <a:fld id="{74B0C4F7-597B-4AFF-81C5-E1A112E7FB51}" type="slidenum">
              <a:rPr lang="it-IT" smtClean="0"/>
              <a:pPr/>
              <a:t>‹N›</a:t>
            </a:fld>
            <a:endParaRPr lang="it-IT"/>
          </a:p>
        </p:txBody>
      </p:sp>
    </p:spTree>
    <p:extLst>
      <p:ext uri="{BB962C8B-B14F-4D97-AF65-F5344CB8AC3E}">
        <p14:creationId xmlns:p14="http://schemas.microsoft.com/office/powerpoint/2010/main" val="2736151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smtClean="0"/>
              <a:t>Manuale utente i-sisen – questionario consumi</a:t>
            </a:r>
            <a:endParaRPr lang="it-IT"/>
          </a:p>
        </p:txBody>
      </p:sp>
      <p:sp>
        <p:nvSpPr>
          <p:cNvPr id="6" name="Slide Number Placeholder 5"/>
          <p:cNvSpPr>
            <a:spLocks noGrp="1"/>
          </p:cNvSpPr>
          <p:nvPr>
            <p:ph type="sldNum" sz="quarter" idx="12"/>
          </p:nvPr>
        </p:nvSpPr>
        <p:spPr/>
        <p:txBody>
          <a:bodyPr/>
          <a:lstStyle/>
          <a:p>
            <a:fld id="{74B0C4F7-597B-4AFF-81C5-E1A112E7FB51}" type="slidenum">
              <a:rPr lang="it-IT" smtClean="0"/>
              <a:pPr/>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41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r>
              <a:rPr lang="it-IT" smtClean="0"/>
              <a:t>Manuale utente i-sisen – questionario consumi</a:t>
            </a:r>
            <a:endParaRPr lang="it-IT"/>
          </a:p>
        </p:txBody>
      </p:sp>
      <p:sp>
        <p:nvSpPr>
          <p:cNvPr id="7" name="Slide Number Placeholder 6"/>
          <p:cNvSpPr>
            <a:spLocks noGrp="1"/>
          </p:cNvSpPr>
          <p:nvPr>
            <p:ph type="sldNum" sz="quarter" idx="12"/>
          </p:nvPr>
        </p:nvSpPr>
        <p:spPr/>
        <p:txBody>
          <a:bodyPr/>
          <a:lstStyle/>
          <a:p>
            <a:fld id="{74B0C4F7-597B-4AFF-81C5-E1A112E7FB51}" type="slidenum">
              <a:rPr lang="it-IT" smtClean="0"/>
              <a:pPr/>
              <a:t>‹N›</a:t>
            </a:fld>
            <a:endParaRPr lang="it-IT"/>
          </a:p>
        </p:txBody>
      </p:sp>
    </p:spTree>
    <p:extLst>
      <p:ext uri="{BB962C8B-B14F-4D97-AF65-F5344CB8AC3E}">
        <p14:creationId xmlns:p14="http://schemas.microsoft.com/office/powerpoint/2010/main" val="307632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endParaRPr lang="it-IT"/>
          </a:p>
        </p:txBody>
      </p:sp>
      <p:sp>
        <p:nvSpPr>
          <p:cNvPr id="8" name="Footer Placeholder 7"/>
          <p:cNvSpPr>
            <a:spLocks noGrp="1"/>
          </p:cNvSpPr>
          <p:nvPr>
            <p:ph type="ftr" sz="quarter" idx="11"/>
          </p:nvPr>
        </p:nvSpPr>
        <p:spPr/>
        <p:txBody>
          <a:bodyPr/>
          <a:lstStyle/>
          <a:p>
            <a:r>
              <a:rPr lang="it-IT" smtClean="0"/>
              <a:t>Manuale utente i-sisen – questionario consumi</a:t>
            </a:r>
            <a:endParaRPr lang="it-IT"/>
          </a:p>
        </p:txBody>
      </p:sp>
      <p:sp>
        <p:nvSpPr>
          <p:cNvPr id="9" name="Slide Number Placeholder 8"/>
          <p:cNvSpPr>
            <a:spLocks noGrp="1"/>
          </p:cNvSpPr>
          <p:nvPr>
            <p:ph type="sldNum" sz="quarter" idx="12"/>
          </p:nvPr>
        </p:nvSpPr>
        <p:spPr/>
        <p:txBody>
          <a:bodyPr/>
          <a:lstStyle/>
          <a:p>
            <a:fld id="{74B0C4F7-597B-4AFF-81C5-E1A112E7FB51}" type="slidenum">
              <a:rPr lang="it-IT" smtClean="0"/>
              <a:pPr/>
              <a:t>‹N›</a:t>
            </a:fld>
            <a:endParaRPr lang="it-IT"/>
          </a:p>
        </p:txBody>
      </p:sp>
    </p:spTree>
    <p:extLst>
      <p:ext uri="{BB962C8B-B14F-4D97-AF65-F5344CB8AC3E}">
        <p14:creationId xmlns:p14="http://schemas.microsoft.com/office/powerpoint/2010/main" val="83431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endParaRPr lang="it-IT"/>
          </a:p>
        </p:txBody>
      </p:sp>
      <p:sp>
        <p:nvSpPr>
          <p:cNvPr id="4" name="Footer Placeholder 3"/>
          <p:cNvSpPr>
            <a:spLocks noGrp="1"/>
          </p:cNvSpPr>
          <p:nvPr>
            <p:ph type="ftr" sz="quarter" idx="11"/>
          </p:nvPr>
        </p:nvSpPr>
        <p:spPr/>
        <p:txBody>
          <a:bodyPr/>
          <a:lstStyle/>
          <a:p>
            <a:r>
              <a:rPr lang="it-IT" smtClean="0"/>
              <a:t>Manuale utente i-sisen – questionario consumi</a:t>
            </a:r>
            <a:endParaRPr lang="it-IT"/>
          </a:p>
        </p:txBody>
      </p:sp>
      <p:sp>
        <p:nvSpPr>
          <p:cNvPr id="5" name="Slide Number Placeholder 4"/>
          <p:cNvSpPr>
            <a:spLocks noGrp="1"/>
          </p:cNvSpPr>
          <p:nvPr>
            <p:ph type="sldNum" sz="quarter" idx="12"/>
          </p:nvPr>
        </p:nvSpPr>
        <p:spPr/>
        <p:txBody>
          <a:bodyPr/>
          <a:lstStyle/>
          <a:p>
            <a:fld id="{74B0C4F7-597B-4AFF-81C5-E1A112E7FB51}" type="slidenum">
              <a:rPr lang="it-IT" smtClean="0"/>
              <a:pPr/>
              <a:t>‹N›</a:t>
            </a:fld>
            <a:endParaRPr lang="it-IT"/>
          </a:p>
        </p:txBody>
      </p:sp>
    </p:spTree>
    <p:extLst>
      <p:ext uri="{BB962C8B-B14F-4D97-AF65-F5344CB8AC3E}">
        <p14:creationId xmlns:p14="http://schemas.microsoft.com/office/powerpoint/2010/main" val="4110727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r>
              <a:rPr lang="it-IT" smtClean="0"/>
              <a:t>Manuale utente i-sisen – questionario consumi</a:t>
            </a:r>
            <a:endParaRPr lang="it-IT"/>
          </a:p>
        </p:txBody>
      </p:sp>
      <p:sp>
        <p:nvSpPr>
          <p:cNvPr id="9" name="Slide Number Placeholder 8"/>
          <p:cNvSpPr>
            <a:spLocks noGrp="1"/>
          </p:cNvSpPr>
          <p:nvPr>
            <p:ph type="sldNum" sz="quarter" idx="12"/>
          </p:nvPr>
        </p:nvSpPr>
        <p:spPr/>
        <p:txBody>
          <a:bodyPr/>
          <a:lstStyle/>
          <a:p>
            <a:fld id="{74B0C4F7-597B-4AFF-81C5-E1A112E7FB51}" type="slidenum">
              <a:rPr lang="it-IT" smtClean="0"/>
              <a:pPr/>
              <a:t>‹N›</a:t>
            </a:fld>
            <a:endParaRPr lang="it-IT"/>
          </a:p>
        </p:txBody>
      </p:sp>
    </p:spTree>
    <p:extLst>
      <p:ext uri="{BB962C8B-B14F-4D97-AF65-F5344CB8AC3E}">
        <p14:creationId xmlns:p14="http://schemas.microsoft.com/office/powerpoint/2010/main" val="4050202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it-IT" smtClean="0"/>
              <a:t>Manuale utente i-sisen – questionario consumi</a:t>
            </a:r>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B0C4F7-597B-4AFF-81C5-E1A112E7FB51}" type="slidenum">
              <a:rPr lang="it-IT" smtClean="0"/>
              <a:pPr/>
              <a:t>‹N›</a:t>
            </a:fld>
            <a:endParaRPr lang="it-IT"/>
          </a:p>
        </p:txBody>
      </p:sp>
    </p:spTree>
    <p:extLst>
      <p:ext uri="{BB962C8B-B14F-4D97-AF65-F5344CB8AC3E}">
        <p14:creationId xmlns:p14="http://schemas.microsoft.com/office/powerpoint/2010/main" val="269683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it-IT" smtClean="0"/>
              <a:t>Manuale utente i-sisen – questionario consumi</a:t>
            </a:r>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B0C4F7-597B-4AFF-81C5-E1A112E7FB51}" type="slidenum">
              <a:rPr lang="it-IT" smtClean="0"/>
              <a:pPr/>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341899"/>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97279" y="1504610"/>
            <a:ext cx="10058400" cy="3566160"/>
          </a:xfrm>
        </p:spPr>
        <p:txBody>
          <a:bodyPr>
            <a:normAutofit/>
          </a:bodyPr>
          <a:lstStyle/>
          <a:p>
            <a:pPr algn="ctr"/>
            <a:r>
              <a:rPr lang="it-IT" sz="4000" b="1" dirty="0" smtClean="0"/>
              <a:t>Manuale Utente – i-</a:t>
            </a:r>
            <a:r>
              <a:rPr lang="it-IT" sz="4000" b="1" dirty="0" err="1" smtClean="0"/>
              <a:t>Sisen</a:t>
            </a:r>
            <a:r>
              <a:rPr lang="it-IT" sz="4000" b="1" dirty="0" smtClean="0"/>
              <a:t/>
            </a:r>
            <a:br>
              <a:rPr lang="it-IT" sz="4000" b="1" dirty="0" smtClean="0"/>
            </a:br>
            <a:r>
              <a:rPr lang="it-IT" sz="4000" b="1" dirty="0" smtClean="0"/>
              <a:t/>
            </a:r>
            <a:br>
              <a:rPr lang="it-IT" sz="4000" b="1" dirty="0" smtClean="0"/>
            </a:br>
            <a:r>
              <a:rPr lang="it-IT" sz="3200" dirty="0" smtClean="0"/>
              <a:t>Questionario dei Consumi</a:t>
            </a:r>
            <a:br>
              <a:rPr lang="it-IT" sz="3200" dirty="0" smtClean="0"/>
            </a:br>
            <a:r>
              <a:rPr lang="it-IT" sz="3200" dirty="0" smtClean="0"/>
              <a:t/>
            </a:r>
            <a:br>
              <a:rPr lang="it-IT" sz="3200" dirty="0" smtClean="0"/>
            </a:br>
            <a:r>
              <a:rPr lang="it-IT" sz="3200" dirty="0" smtClean="0"/>
              <a:t/>
            </a:r>
            <a:br>
              <a:rPr lang="it-IT" sz="3200" dirty="0" smtClean="0"/>
            </a:br>
            <a:endParaRPr lang="it-IT" sz="32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50" y="671526"/>
            <a:ext cx="862661" cy="833084"/>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8597" y="758952"/>
            <a:ext cx="1554165" cy="658235"/>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5559" y="769558"/>
            <a:ext cx="1187176" cy="637021"/>
          </a:xfrm>
          <a:prstGeom prst="rect">
            <a:avLst/>
          </a:prstGeom>
        </p:spPr>
      </p:pic>
      <p:sp>
        <p:nvSpPr>
          <p:cNvPr id="7" name="Segnaposto piè di pagina 6"/>
          <p:cNvSpPr>
            <a:spLocks noGrp="1"/>
          </p:cNvSpPr>
          <p:nvPr>
            <p:ph type="ftr" sz="quarter" idx="11"/>
          </p:nvPr>
        </p:nvSpPr>
        <p:spPr/>
        <p:txBody>
          <a:bodyPr/>
          <a:lstStyle/>
          <a:p>
            <a:r>
              <a:rPr lang="it-IT" smtClean="0"/>
              <a:t>Manuale utente i-sisen – questionario consumi</a:t>
            </a:r>
            <a:endParaRPr lang="it-IT" dirty="0"/>
          </a:p>
        </p:txBody>
      </p:sp>
    </p:spTree>
    <p:extLst>
      <p:ext uri="{BB962C8B-B14F-4D97-AF65-F5344CB8AC3E}">
        <p14:creationId xmlns:p14="http://schemas.microsoft.com/office/powerpoint/2010/main" val="460149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Manuale utente i-sisen – questionario consumi</a:t>
            </a:r>
            <a:endParaRPr lang="it-IT" dirty="0"/>
          </a:p>
        </p:txBody>
      </p:sp>
      <p:sp>
        <p:nvSpPr>
          <p:cNvPr id="4" name="Segnaposto testo 3"/>
          <p:cNvSpPr>
            <a:spLocks noGrp="1"/>
          </p:cNvSpPr>
          <p:nvPr>
            <p:ph type="body" sz="quarter" idx="12"/>
          </p:nvPr>
        </p:nvSpPr>
        <p:spPr/>
        <p:txBody>
          <a:bodyPr>
            <a:normAutofit fontScale="92500" lnSpcReduction="20000"/>
          </a:bodyPr>
          <a:lstStyle/>
          <a:p>
            <a:r>
              <a:rPr lang="it-IT" dirty="0" smtClean="0"/>
              <a:t>Modifica Modello – Caricamento tramite Upload file Excel</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001" y="2361459"/>
            <a:ext cx="3503596" cy="1087655"/>
          </a:xfrm>
          <a:prstGeom prst="rect">
            <a:avLst/>
          </a:prstGeom>
        </p:spPr>
      </p:pic>
      <p:sp>
        <p:nvSpPr>
          <p:cNvPr id="6" name="CasellaDiTesto 5"/>
          <p:cNvSpPr txBox="1"/>
          <p:nvPr/>
        </p:nvSpPr>
        <p:spPr>
          <a:xfrm>
            <a:off x="533400" y="987481"/>
            <a:ext cx="11149013" cy="1077218"/>
          </a:xfrm>
          <a:prstGeom prst="rect">
            <a:avLst/>
          </a:prstGeom>
          <a:noFill/>
        </p:spPr>
        <p:txBody>
          <a:bodyPr wrap="square" rtlCol="0">
            <a:spAutoFit/>
          </a:bodyPr>
          <a:lstStyle/>
          <a:p>
            <a:pPr algn="just"/>
            <a:r>
              <a:rPr lang="it-IT" sz="1600" dirty="0" smtClean="0"/>
              <a:t>Il sistema permette il caricamento delle comunicazioni tramite l’upload di file </a:t>
            </a:r>
            <a:r>
              <a:rPr lang="it-IT" sz="1600" dirty="0" err="1" smtClean="0"/>
              <a:t>excel</a:t>
            </a:r>
            <a:r>
              <a:rPr lang="it-IT" sz="1600" dirty="0" smtClean="0"/>
              <a:t> predefiniti. Tramite il tasto ‘Scarica </a:t>
            </a:r>
            <a:r>
              <a:rPr lang="it-IT" sz="1600" dirty="0" err="1" smtClean="0"/>
              <a:t>Modello’</a:t>
            </a:r>
            <a:r>
              <a:rPr lang="it-IT" sz="1600" dirty="0" smtClean="0"/>
              <a:t> è possibile fare il download del modello relativo alla propria Società. Se nel modello sono presenti dei dati, relativi alla rilevazione del mese corrente, essi compariranno nell’Excel. Nel modello scaricato verranno visualizzati anche i valori relativi al mese precedente stesso anno e stesso mese anno precedente.</a:t>
            </a:r>
          </a:p>
        </p:txBody>
      </p:sp>
      <p:sp>
        <p:nvSpPr>
          <p:cNvPr id="7" name="CasellaDiTesto 6"/>
          <p:cNvSpPr txBox="1"/>
          <p:nvPr/>
        </p:nvSpPr>
        <p:spPr>
          <a:xfrm>
            <a:off x="533399" y="2361460"/>
            <a:ext cx="6530997" cy="2800767"/>
          </a:xfrm>
          <a:prstGeom prst="rect">
            <a:avLst/>
          </a:prstGeom>
          <a:noFill/>
        </p:spPr>
        <p:txBody>
          <a:bodyPr wrap="square" rtlCol="0">
            <a:spAutoFit/>
          </a:bodyPr>
          <a:lstStyle/>
          <a:p>
            <a:pPr algn="just"/>
            <a:r>
              <a:rPr lang="it-IT" sz="1600" dirty="0" smtClean="0"/>
              <a:t>Una volta compilato il modello, basterà selezionarlo tramite il tasto ‘Browser..’, e poi cliccare su Carica modello.</a:t>
            </a:r>
          </a:p>
          <a:p>
            <a:pPr algn="just"/>
            <a:endParaRPr lang="it-IT" sz="1600" dirty="0" smtClean="0"/>
          </a:p>
          <a:p>
            <a:pPr algn="just"/>
            <a:r>
              <a:rPr lang="it-IT" sz="1600" dirty="0" smtClean="0"/>
              <a:t>NB. Il modello scaricato è, per ogni società, differente nei contenuti predefiniti, quindi non può essere scambiato.</a:t>
            </a:r>
          </a:p>
          <a:p>
            <a:pPr algn="just"/>
            <a:r>
              <a:rPr lang="it-IT" sz="1600" dirty="0" smtClean="0"/>
              <a:t>NB. Vanno rispettati i campi predefiniti, nella forma, nella posizione e nella struttura.</a:t>
            </a:r>
          </a:p>
          <a:p>
            <a:pPr algn="just"/>
            <a:endParaRPr lang="it-IT" sz="1600" dirty="0" smtClean="0"/>
          </a:p>
          <a:p>
            <a:pPr algn="just"/>
            <a:r>
              <a:rPr lang="it-IT" sz="1600" dirty="0" smtClean="0"/>
              <a:t>NB. I valori relativi al mese precedente stesso anno e stesso mese anno precedente anche se modificati non verranno caricati a sistema tramite l’upload del file </a:t>
            </a:r>
            <a:r>
              <a:rPr lang="it-IT" sz="1600" dirty="0" err="1" smtClean="0"/>
              <a:t>excel</a:t>
            </a:r>
            <a:r>
              <a:rPr lang="it-IT" sz="1600" dirty="0" smtClean="0"/>
              <a:t>.</a:t>
            </a:r>
            <a:endParaRPr lang="it-IT" sz="1600" dirty="0"/>
          </a:p>
        </p:txBody>
      </p:sp>
    </p:spTree>
    <p:extLst>
      <p:ext uri="{BB962C8B-B14F-4D97-AF65-F5344CB8AC3E}">
        <p14:creationId xmlns:p14="http://schemas.microsoft.com/office/powerpoint/2010/main" val="2146110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Manuale utente i-sisen – questionario consumi</a:t>
            </a:r>
            <a:endParaRPr lang="it-IT" dirty="0"/>
          </a:p>
        </p:txBody>
      </p:sp>
      <p:sp>
        <p:nvSpPr>
          <p:cNvPr id="4" name="Segnaposto testo 3"/>
          <p:cNvSpPr>
            <a:spLocks noGrp="1"/>
          </p:cNvSpPr>
          <p:nvPr>
            <p:ph type="body" sz="quarter" idx="12"/>
          </p:nvPr>
        </p:nvSpPr>
        <p:spPr/>
        <p:txBody>
          <a:bodyPr>
            <a:normAutofit fontScale="92500" lnSpcReduction="20000"/>
          </a:bodyPr>
          <a:lstStyle/>
          <a:p>
            <a:r>
              <a:rPr lang="it-IT" dirty="0" smtClean="0"/>
              <a:t>Cambiamento di stato: Passa a VERIFICATO</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783847"/>
            <a:ext cx="7003742" cy="5258857"/>
          </a:xfrm>
          <a:prstGeom prst="rect">
            <a:avLst/>
          </a:prstGeom>
        </p:spPr>
      </p:pic>
      <p:sp>
        <p:nvSpPr>
          <p:cNvPr id="8" name="CasellaDiTesto 7"/>
          <p:cNvSpPr txBox="1"/>
          <p:nvPr/>
        </p:nvSpPr>
        <p:spPr>
          <a:xfrm>
            <a:off x="8078680" y="779725"/>
            <a:ext cx="3603733" cy="3785652"/>
          </a:xfrm>
          <a:prstGeom prst="rect">
            <a:avLst/>
          </a:prstGeom>
          <a:noFill/>
        </p:spPr>
        <p:txBody>
          <a:bodyPr wrap="square" rtlCol="0">
            <a:spAutoFit/>
          </a:bodyPr>
          <a:lstStyle/>
          <a:p>
            <a:pPr algn="just"/>
            <a:r>
              <a:rPr lang="it-IT" sz="1600" dirty="0" smtClean="0"/>
              <a:t>Una volta inseriti i dati, sarà necessario ritornare nella pagina ‘Dettaglio Modello’ per passare il modello in uno stato di VERIFICATO.</a:t>
            </a:r>
          </a:p>
          <a:p>
            <a:pPr algn="just"/>
            <a:endParaRPr lang="it-IT" sz="1600" dirty="0" smtClean="0"/>
          </a:p>
          <a:p>
            <a:pPr algn="just"/>
            <a:r>
              <a:rPr lang="it-IT" sz="1600" dirty="0" smtClean="0"/>
              <a:t>Cliccare sul tasto ‘Passa a VERIFICATO’ per informare il BackOffice del MiSE che i dati inseriti sono, per la società, corretti e pronti alla Verifica.</a:t>
            </a:r>
          </a:p>
          <a:p>
            <a:pPr algn="just"/>
            <a:endParaRPr lang="it-IT" sz="1600" dirty="0"/>
          </a:p>
          <a:p>
            <a:pPr algn="just"/>
            <a:r>
              <a:rPr lang="it-IT" sz="1600" dirty="0" smtClean="0"/>
              <a:t>Fino allo stato VERIFICATO, la Società può autonomamente riportare in EDIT il modello qualora si accorgesse di un errore di inserimento dati.</a:t>
            </a:r>
          </a:p>
          <a:p>
            <a:pPr algn="just"/>
            <a:endParaRPr lang="it-IT" sz="1600" dirty="0" smtClean="0"/>
          </a:p>
        </p:txBody>
      </p:sp>
      <p:sp>
        <p:nvSpPr>
          <p:cNvPr id="9" name="Freccia a destra 8"/>
          <p:cNvSpPr/>
          <p:nvPr/>
        </p:nvSpPr>
        <p:spPr>
          <a:xfrm rot="16200000">
            <a:off x="6860211" y="1526959"/>
            <a:ext cx="310718"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90846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Manuale utente i-sisen – questionario consumi</a:t>
            </a:r>
            <a:endParaRPr lang="it-IT" dirty="0"/>
          </a:p>
        </p:txBody>
      </p:sp>
      <p:sp>
        <p:nvSpPr>
          <p:cNvPr id="4" name="Segnaposto testo 3"/>
          <p:cNvSpPr>
            <a:spLocks noGrp="1"/>
          </p:cNvSpPr>
          <p:nvPr>
            <p:ph type="body" sz="quarter" idx="12"/>
          </p:nvPr>
        </p:nvSpPr>
        <p:spPr/>
        <p:txBody>
          <a:bodyPr>
            <a:normAutofit fontScale="92500" lnSpcReduction="20000"/>
          </a:bodyPr>
          <a:lstStyle/>
          <a:p>
            <a:r>
              <a:rPr lang="it-IT" dirty="0" smtClean="0"/>
              <a:t>Cambiamento di stato: Passa a VERIFICATO</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949994"/>
            <a:ext cx="7256651" cy="1478580"/>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893716"/>
            <a:ext cx="7325699" cy="1339106"/>
          </a:xfrm>
          <a:prstGeom prst="rect">
            <a:avLst/>
          </a:prstGeom>
        </p:spPr>
      </p:pic>
      <p:sp>
        <p:nvSpPr>
          <p:cNvPr id="7" name="CasellaDiTesto 6"/>
          <p:cNvSpPr txBox="1"/>
          <p:nvPr/>
        </p:nvSpPr>
        <p:spPr>
          <a:xfrm>
            <a:off x="8149701" y="893716"/>
            <a:ext cx="3400148" cy="3785652"/>
          </a:xfrm>
          <a:prstGeom prst="rect">
            <a:avLst/>
          </a:prstGeom>
          <a:noFill/>
        </p:spPr>
        <p:txBody>
          <a:bodyPr wrap="square" rtlCol="0">
            <a:spAutoFit/>
          </a:bodyPr>
          <a:lstStyle/>
          <a:p>
            <a:pPr algn="just"/>
            <a:r>
              <a:rPr lang="it-IT" sz="1600" dirty="0" smtClean="0"/>
              <a:t>Il sistema vi chiederà se si vuole procedere con l’operazione. Basterà cliccare sul tasto OK per procedere al passaggio di stato VERIFICATO.</a:t>
            </a:r>
          </a:p>
          <a:p>
            <a:pPr algn="just"/>
            <a:endParaRPr lang="it-IT" sz="1600" dirty="0"/>
          </a:p>
          <a:p>
            <a:pPr algn="just"/>
            <a:endParaRPr lang="it-IT" sz="1600" dirty="0" smtClean="0"/>
          </a:p>
          <a:p>
            <a:pPr algn="just"/>
            <a:endParaRPr lang="it-IT" sz="1600" dirty="0"/>
          </a:p>
          <a:p>
            <a:pPr algn="just"/>
            <a:r>
              <a:rPr lang="it-IT" sz="1600" dirty="0" smtClean="0"/>
              <a:t>Il sistema effettuerà dei controlli sui dati inseriti per porre l’attenzione all’utente rispetto a eventuali scostamenti rilevati rispetto ai dati relativi al mese precedente stesso anno e ai dati dello stesso mese e anno precedente.</a:t>
            </a:r>
          </a:p>
          <a:p>
            <a:pPr algn="just"/>
            <a:endParaRPr lang="it-IT" sz="1600" dirty="0"/>
          </a:p>
        </p:txBody>
      </p:sp>
      <p:sp>
        <p:nvSpPr>
          <p:cNvPr id="8" name="CasellaDiTesto 7"/>
          <p:cNvSpPr txBox="1"/>
          <p:nvPr/>
        </p:nvSpPr>
        <p:spPr>
          <a:xfrm>
            <a:off x="533400" y="5005609"/>
            <a:ext cx="11016449" cy="923330"/>
          </a:xfrm>
          <a:prstGeom prst="rect">
            <a:avLst/>
          </a:prstGeom>
          <a:noFill/>
        </p:spPr>
        <p:txBody>
          <a:bodyPr wrap="square" rtlCol="0">
            <a:spAutoFit/>
          </a:bodyPr>
          <a:lstStyle/>
          <a:p>
            <a:pPr algn="just"/>
            <a:r>
              <a:rPr lang="it-IT" dirty="0"/>
              <a:t>Una volta verificati gli scostamenti, si potrà scegliere di confermare la verifica cliccando sul tasto ‘Ignora anomalie’, oppure tornare su ‘Modifica Modello’ per compiere operazioni di </a:t>
            </a:r>
            <a:r>
              <a:rPr lang="it-IT" dirty="0" smtClean="0"/>
              <a:t>modifica </a:t>
            </a:r>
            <a:r>
              <a:rPr lang="it-IT" dirty="0"/>
              <a:t>dei dati inseriti.</a:t>
            </a:r>
          </a:p>
          <a:p>
            <a:endParaRPr lang="it-IT" dirty="0"/>
          </a:p>
        </p:txBody>
      </p:sp>
      <p:sp>
        <p:nvSpPr>
          <p:cNvPr id="9" name="Freccia a destra 8"/>
          <p:cNvSpPr/>
          <p:nvPr/>
        </p:nvSpPr>
        <p:spPr>
          <a:xfrm rot="16200000">
            <a:off x="5126854" y="2137700"/>
            <a:ext cx="337353" cy="133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rot="16200000">
            <a:off x="846402" y="4457428"/>
            <a:ext cx="337353" cy="133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19328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Manuale utente i-sisen – questionario consumi</a:t>
            </a:r>
            <a:endParaRPr lang="it-IT" dirty="0"/>
          </a:p>
        </p:txBody>
      </p:sp>
      <p:sp>
        <p:nvSpPr>
          <p:cNvPr id="4" name="Segnaposto testo 3"/>
          <p:cNvSpPr>
            <a:spLocks noGrp="1"/>
          </p:cNvSpPr>
          <p:nvPr>
            <p:ph type="body" sz="quarter" idx="12"/>
          </p:nvPr>
        </p:nvSpPr>
        <p:spPr/>
        <p:txBody>
          <a:bodyPr>
            <a:normAutofit fontScale="92500" lnSpcReduction="20000"/>
          </a:bodyPr>
          <a:lstStyle/>
          <a:p>
            <a:r>
              <a:rPr lang="it-IT" dirty="0" smtClean="0"/>
              <a:t>Cambiamento di stato: Passa a DA VALIDARE </a:t>
            </a: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897734"/>
            <a:ext cx="7190173" cy="1418335"/>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2958484"/>
            <a:ext cx="7190173" cy="1831398"/>
          </a:xfrm>
          <a:prstGeom prst="rect">
            <a:avLst/>
          </a:prstGeom>
        </p:spPr>
      </p:pic>
      <p:sp>
        <p:nvSpPr>
          <p:cNvPr id="8" name="CasellaDiTesto 7"/>
          <p:cNvSpPr txBox="1"/>
          <p:nvPr/>
        </p:nvSpPr>
        <p:spPr>
          <a:xfrm>
            <a:off x="8034291" y="897734"/>
            <a:ext cx="3648122" cy="1323439"/>
          </a:xfrm>
          <a:prstGeom prst="rect">
            <a:avLst/>
          </a:prstGeom>
          <a:noFill/>
        </p:spPr>
        <p:txBody>
          <a:bodyPr wrap="square" rtlCol="0">
            <a:spAutoFit/>
          </a:bodyPr>
          <a:lstStyle/>
          <a:p>
            <a:pPr algn="just"/>
            <a:r>
              <a:rPr lang="it-IT" sz="1600" dirty="0" smtClean="0"/>
              <a:t>Il BackOffice Mise, una volta effettuati i controlli sul modello, provvederà a confermare la validazione del modello. Lo stato nel ‘Dettaglio Modello’ passerà da EDIT a VERIFICATO.</a:t>
            </a:r>
            <a:endParaRPr lang="it-IT" sz="1600" dirty="0"/>
          </a:p>
        </p:txBody>
      </p:sp>
      <p:sp>
        <p:nvSpPr>
          <p:cNvPr id="9" name="CasellaDiTesto 8"/>
          <p:cNvSpPr txBox="1"/>
          <p:nvPr/>
        </p:nvSpPr>
        <p:spPr>
          <a:xfrm>
            <a:off x="8131946" y="2316069"/>
            <a:ext cx="3550467" cy="3785652"/>
          </a:xfrm>
          <a:prstGeom prst="rect">
            <a:avLst/>
          </a:prstGeom>
          <a:noFill/>
        </p:spPr>
        <p:txBody>
          <a:bodyPr wrap="square" rtlCol="0">
            <a:spAutoFit/>
          </a:bodyPr>
          <a:lstStyle/>
          <a:p>
            <a:pPr algn="just"/>
            <a:r>
              <a:rPr lang="it-IT" sz="1600" dirty="0" smtClean="0"/>
              <a:t>L’utenza dovrà ora tornare nella pagina di Dettaglio Questionario e procedere al cambiamento di stato ciccando su ‘Passa a DA VALIDARE’.</a:t>
            </a:r>
          </a:p>
          <a:p>
            <a:pPr algn="just"/>
            <a:r>
              <a:rPr lang="it-IT" sz="1600" dirty="0" smtClean="0"/>
              <a:t>Il sistema, nuovamente, chiederà all’utenza se si vuole procedere con questa operazione.</a:t>
            </a:r>
            <a:endParaRPr lang="it-IT" sz="1600" dirty="0"/>
          </a:p>
          <a:p>
            <a:pPr algn="just"/>
            <a:endParaRPr lang="it-IT" sz="1600" dirty="0"/>
          </a:p>
          <a:p>
            <a:pPr algn="just"/>
            <a:r>
              <a:rPr lang="it-IT" sz="1600" dirty="0"/>
              <a:t>NB. Prima di eseguire questo passaggio, si consiglia di ricontrollare i dati appena inseriti, aiutandosi anche con la visualizzazione dei dati relativi al mese precedente stesso anno e stesso mese anno precedente</a:t>
            </a:r>
            <a:r>
              <a:rPr lang="it-IT" sz="1600" dirty="0" smtClean="0"/>
              <a:t>. </a:t>
            </a:r>
            <a:endParaRPr lang="it-IT" sz="1600" dirty="0"/>
          </a:p>
          <a:p>
            <a:pPr algn="just"/>
            <a:endParaRPr lang="it-IT" sz="1600" dirty="0"/>
          </a:p>
        </p:txBody>
      </p:sp>
      <p:sp>
        <p:nvSpPr>
          <p:cNvPr id="10" name="Freccia a destra 9"/>
          <p:cNvSpPr/>
          <p:nvPr/>
        </p:nvSpPr>
        <p:spPr>
          <a:xfrm rot="16200000">
            <a:off x="6715957" y="3744356"/>
            <a:ext cx="337353" cy="133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01431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Manuale utente i-sisen – questionario consumi</a:t>
            </a:r>
            <a:endParaRPr lang="it-IT" dirty="0"/>
          </a:p>
        </p:txBody>
      </p:sp>
      <p:sp>
        <p:nvSpPr>
          <p:cNvPr id="4" name="Segnaposto testo 3"/>
          <p:cNvSpPr>
            <a:spLocks noGrp="1"/>
          </p:cNvSpPr>
          <p:nvPr>
            <p:ph type="body" sz="quarter" idx="12"/>
          </p:nvPr>
        </p:nvSpPr>
        <p:spPr/>
        <p:txBody>
          <a:bodyPr>
            <a:normAutofit fontScale="92500" lnSpcReduction="20000"/>
          </a:bodyPr>
          <a:lstStyle/>
          <a:p>
            <a:r>
              <a:rPr lang="it-IT" dirty="0" smtClean="0"/>
              <a:t>Cambiamento di stato: Validazione da parte del BackOffice del MiSE</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938" y="1120715"/>
            <a:ext cx="9311936" cy="1834037"/>
          </a:xfrm>
          <a:prstGeom prst="rect">
            <a:avLst/>
          </a:prstGeom>
        </p:spPr>
      </p:pic>
      <p:sp>
        <p:nvSpPr>
          <p:cNvPr id="6" name="CasellaDiTesto 5"/>
          <p:cNvSpPr txBox="1"/>
          <p:nvPr/>
        </p:nvSpPr>
        <p:spPr>
          <a:xfrm>
            <a:off x="533401" y="3630967"/>
            <a:ext cx="11149012" cy="1077218"/>
          </a:xfrm>
          <a:prstGeom prst="rect">
            <a:avLst/>
          </a:prstGeom>
          <a:noFill/>
        </p:spPr>
        <p:txBody>
          <a:bodyPr wrap="square" rtlCol="0">
            <a:spAutoFit/>
          </a:bodyPr>
          <a:lstStyle/>
          <a:p>
            <a:pPr algn="just"/>
            <a:r>
              <a:rPr lang="it-IT" sz="1600" dirty="0" smtClean="0"/>
              <a:t>Il BackOffice del MiSE provvederà quindi alla validazione del questionario.</a:t>
            </a:r>
          </a:p>
          <a:p>
            <a:pPr algn="just"/>
            <a:r>
              <a:rPr lang="it-IT" sz="1600" dirty="0" smtClean="0"/>
              <a:t>Sia nella pagina ‘Dettaglio Questionario’ che in ‘Dettaglio Modello’ sarà possibile vedere lo Stato del modello.</a:t>
            </a:r>
          </a:p>
          <a:p>
            <a:pPr algn="just"/>
            <a:endParaRPr lang="it-IT" sz="1600" dirty="0"/>
          </a:p>
          <a:p>
            <a:pPr algn="just"/>
            <a:r>
              <a:rPr lang="it-IT" sz="1600" dirty="0" smtClean="0"/>
              <a:t>NB. Una volta terminato il passaggio di stato a DA VALIDARE, l’utenza non può più intervenire sul dato tramite applicativo.</a:t>
            </a:r>
          </a:p>
        </p:txBody>
      </p:sp>
    </p:spTree>
    <p:extLst>
      <p:ext uri="{BB962C8B-B14F-4D97-AF65-F5344CB8AC3E}">
        <p14:creationId xmlns:p14="http://schemas.microsoft.com/office/powerpoint/2010/main" val="2499819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2108358"/>
            <a:ext cx="10058400" cy="3566160"/>
          </a:xfrm>
        </p:spPr>
        <p:txBody>
          <a:bodyPr>
            <a:normAutofit fontScale="90000"/>
          </a:bodyPr>
          <a:lstStyle/>
          <a:p>
            <a:r>
              <a:rPr lang="it-IT" sz="2700" dirty="0" smtClean="0"/>
              <a:t>Argomenti trattati</a:t>
            </a:r>
            <a:br>
              <a:rPr lang="it-IT" sz="2700" dirty="0" smtClean="0"/>
            </a:br>
            <a:r>
              <a:rPr lang="it-IT" sz="2700" dirty="0"/>
              <a:t/>
            </a:r>
            <a:br>
              <a:rPr lang="it-IT" sz="2700" dirty="0"/>
            </a:br>
            <a:r>
              <a:rPr lang="it-IT" sz="1800" dirty="0" smtClean="0"/>
              <a:t>	</a:t>
            </a:r>
            <a:r>
              <a:rPr lang="it-IT" sz="2000" dirty="0" smtClean="0"/>
              <a:t>- Login</a:t>
            </a:r>
            <a:br>
              <a:rPr lang="it-IT" sz="2000" dirty="0" smtClean="0"/>
            </a:br>
            <a:r>
              <a:rPr lang="it-IT" sz="2000" dirty="0"/>
              <a:t>	</a:t>
            </a:r>
            <a:r>
              <a:rPr lang="it-IT" sz="2000" dirty="0" smtClean="0"/>
              <a:t>- Accesso </a:t>
            </a:r>
            <a:r>
              <a:rPr lang="it-IT" sz="2000" dirty="0"/>
              <a:t>alla sezione questionario </a:t>
            </a:r>
            <a:r>
              <a:rPr lang="it-IT" sz="2000" dirty="0" smtClean="0"/>
              <a:t>Consumi</a:t>
            </a:r>
            <a:br>
              <a:rPr lang="it-IT" sz="2000" dirty="0" smtClean="0"/>
            </a:br>
            <a:r>
              <a:rPr lang="it-IT" sz="2000" dirty="0" smtClean="0"/>
              <a:t>	- Creazione </a:t>
            </a:r>
            <a:r>
              <a:rPr lang="it-IT" sz="2000" dirty="0"/>
              <a:t>nuovo questionario </a:t>
            </a:r>
            <a:r>
              <a:rPr lang="it-IT" sz="2000" dirty="0" smtClean="0"/>
              <a:t>Consumi</a:t>
            </a:r>
            <a:br>
              <a:rPr lang="it-IT" sz="2000" dirty="0" smtClean="0"/>
            </a:br>
            <a:r>
              <a:rPr lang="it-IT" sz="2000" dirty="0"/>
              <a:t>	</a:t>
            </a:r>
            <a:r>
              <a:rPr lang="it-IT" sz="2000" dirty="0" smtClean="0"/>
              <a:t>- </a:t>
            </a:r>
            <a:r>
              <a:rPr lang="it-IT" sz="2000" dirty="0"/>
              <a:t>Relazioni tra i singoli prodotti di C01 e i prodotti di M104 </a:t>
            </a:r>
            <a:br>
              <a:rPr lang="it-IT" sz="2000" dirty="0"/>
            </a:br>
            <a:r>
              <a:rPr lang="it-IT" sz="2000" dirty="0" smtClean="0"/>
              <a:t>	- Dettaglio </a:t>
            </a:r>
            <a:r>
              <a:rPr lang="it-IT" sz="2000" dirty="0"/>
              <a:t>Modello</a:t>
            </a:r>
            <a:br>
              <a:rPr lang="it-IT" sz="2000" dirty="0"/>
            </a:br>
            <a:r>
              <a:rPr lang="it-IT" sz="2000" dirty="0" smtClean="0"/>
              <a:t>	- Modifica </a:t>
            </a:r>
            <a:r>
              <a:rPr lang="it-IT" sz="2000" dirty="0"/>
              <a:t>Modello</a:t>
            </a:r>
            <a:br>
              <a:rPr lang="it-IT" sz="2000" dirty="0"/>
            </a:br>
            <a:r>
              <a:rPr lang="it-IT" sz="2000" dirty="0" smtClean="0"/>
              <a:t>	- Modifica </a:t>
            </a:r>
            <a:r>
              <a:rPr lang="it-IT" sz="2000" dirty="0"/>
              <a:t>Modello – Caricamento </a:t>
            </a:r>
            <a:r>
              <a:rPr lang="it-IT" sz="2000" dirty="0" smtClean="0"/>
              <a:t>tramite Aggiungi Record</a:t>
            </a:r>
            <a:r>
              <a:rPr lang="it-IT" sz="2000" dirty="0"/>
              <a:t/>
            </a:r>
            <a:br>
              <a:rPr lang="it-IT" sz="2000" dirty="0"/>
            </a:br>
            <a:r>
              <a:rPr lang="it-IT" sz="2000" dirty="0" smtClean="0"/>
              <a:t>	- Modifica </a:t>
            </a:r>
            <a:r>
              <a:rPr lang="it-IT" sz="2000" dirty="0"/>
              <a:t>Modello – Caricamento tramite Upload file Excel</a:t>
            </a:r>
            <a:br>
              <a:rPr lang="it-IT" sz="2000" dirty="0"/>
            </a:br>
            <a:r>
              <a:rPr lang="it-IT" sz="2000" dirty="0" smtClean="0"/>
              <a:t>	- Cambiamento di stato: Passa </a:t>
            </a:r>
            <a:r>
              <a:rPr lang="it-IT" sz="2000" dirty="0"/>
              <a:t>a </a:t>
            </a:r>
            <a:r>
              <a:rPr lang="it-IT" sz="2000" dirty="0" smtClean="0"/>
              <a:t>VERIFICATO</a:t>
            </a:r>
            <a:br>
              <a:rPr lang="it-IT" sz="2000" dirty="0" smtClean="0"/>
            </a:br>
            <a:r>
              <a:rPr lang="it-IT" sz="2000" dirty="0"/>
              <a:t>	</a:t>
            </a:r>
            <a:r>
              <a:rPr lang="it-IT" sz="2000" dirty="0" smtClean="0"/>
              <a:t>- Cambiamento </a:t>
            </a:r>
            <a:r>
              <a:rPr lang="it-IT" sz="2000" dirty="0"/>
              <a:t>di stato: Passa a DA </a:t>
            </a:r>
            <a:r>
              <a:rPr lang="it-IT" sz="2000" dirty="0" smtClean="0"/>
              <a:t>VALIDARE</a:t>
            </a:r>
            <a:br>
              <a:rPr lang="it-IT" sz="2000" dirty="0" smtClean="0"/>
            </a:br>
            <a:r>
              <a:rPr lang="it-IT" sz="2000" dirty="0"/>
              <a:t>	</a:t>
            </a:r>
            <a:r>
              <a:rPr lang="it-IT" sz="2000" dirty="0" smtClean="0"/>
              <a:t>- Cambiamento </a:t>
            </a:r>
            <a:r>
              <a:rPr lang="it-IT" sz="2000" dirty="0"/>
              <a:t>di stato: Validazione da parte del BackOffice del MiSE</a:t>
            </a:r>
            <a:br>
              <a:rPr lang="it-IT" sz="2000" dirty="0"/>
            </a:br>
            <a:r>
              <a:rPr lang="it-IT" sz="2000" dirty="0"/>
              <a:t/>
            </a:r>
            <a:br>
              <a:rPr lang="it-IT" sz="2000" dirty="0"/>
            </a:br>
            <a:r>
              <a:rPr lang="it-IT" sz="1800" dirty="0" smtClean="0"/>
              <a:t>	</a:t>
            </a:r>
            <a:r>
              <a:rPr lang="it-IT" sz="1800" dirty="0"/>
              <a:t/>
            </a:r>
            <a:br>
              <a:rPr lang="it-IT" sz="1800" dirty="0"/>
            </a:br>
            <a:r>
              <a:rPr lang="it-IT" sz="1800" dirty="0" smtClean="0"/>
              <a:t/>
            </a:r>
            <a:br>
              <a:rPr lang="it-IT" sz="1800" dirty="0" smtClean="0"/>
            </a:br>
            <a:r>
              <a:rPr lang="it-IT" dirty="0"/>
              <a:t/>
            </a:r>
            <a:br>
              <a:rPr lang="it-IT" dirty="0"/>
            </a:br>
            <a:r>
              <a:rPr lang="it-IT" dirty="0" smtClean="0"/>
              <a:t/>
            </a:r>
            <a:br>
              <a:rPr lang="it-IT" dirty="0" smtClean="0"/>
            </a:br>
            <a:r>
              <a:rPr lang="it-IT" dirty="0" smtClean="0"/>
              <a:t/>
            </a:r>
            <a:br>
              <a:rPr lang="it-IT" dirty="0" smtClean="0"/>
            </a:br>
            <a:endParaRPr lang="it-IT" dirty="0"/>
          </a:p>
        </p:txBody>
      </p:sp>
      <p:sp>
        <p:nvSpPr>
          <p:cNvPr id="3" name="Segnaposto piè di pagina 2"/>
          <p:cNvSpPr>
            <a:spLocks noGrp="1"/>
          </p:cNvSpPr>
          <p:nvPr>
            <p:ph type="ftr" sz="quarter" idx="11"/>
          </p:nvPr>
        </p:nvSpPr>
        <p:spPr/>
        <p:txBody>
          <a:bodyPr/>
          <a:lstStyle/>
          <a:p>
            <a:r>
              <a:rPr lang="it-IT" smtClean="0"/>
              <a:t>Manuale utente i-sisen – questionario consumi</a:t>
            </a:r>
            <a:endParaRPr lang="it-IT" dirty="0"/>
          </a:p>
        </p:txBody>
      </p:sp>
      <p:sp>
        <p:nvSpPr>
          <p:cNvPr id="4" name="Segnaposto testo 3"/>
          <p:cNvSpPr>
            <a:spLocks noGrp="1"/>
          </p:cNvSpPr>
          <p:nvPr>
            <p:ph type="body" sz="quarter" idx="12"/>
          </p:nvPr>
        </p:nvSpPr>
        <p:spPr/>
        <p:txBody>
          <a:bodyPr>
            <a:normAutofit fontScale="85000" lnSpcReduction="20000"/>
          </a:bodyPr>
          <a:lstStyle/>
          <a:p>
            <a:r>
              <a:rPr lang="it-IT" dirty="0"/>
              <a:t>Argomenti trattati</a:t>
            </a:r>
          </a:p>
          <a:p>
            <a:endParaRPr lang="it-IT" dirty="0"/>
          </a:p>
        </p:txBody>
      </p:sp>
    </p:spTree>
    <p:extLst>
      <p:ext uri="{BB962C8B-B14F-4D97-AF65-F5344CB8AC3E}">
        <p14:creationId xmlns:p14="http://schemas.microsoft.com/office/powerpoint/2010/main" val="1644473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Manuale utente i-sisen – questionario consumi</a:t>
            </a:r>
            <a:endParaRPr lang="it-IT" dirty="0"/>
          </a:p>
        </p:txBody>
      </p:sp>
      <p:sp>
        <p:nvSpPr>
          <p:cNvPr id="7" name="Segnaposto testo 3"/>
          <p:cNvSpPr>
            <a:spLocks noGrp="1"/>
          </p:cNvSpPr>
          <p:nvPr>
            <p:ph type="body" sz="quarter" idx="12"/>
          </p:nvPr>
        </p:nvSpPr>
        <p:spPr>
          <a:xfrm>
            <a:off x="533400" y="133350"/>
            <a:ext cx="11149013" cy="311150"/>
          </a:xfrm>
        </p:spPr>
        <p:txBody>
          <a:bodyPr>
            <a:normAutofit fontScale="85000" lnSpcReduction="20000"/>
          </a:bodyPr>
          <a:lstStyle/>
          <a:p>
            <a:r>
              <a:rPr lang="it-IT" dirty="0" smtClean="0"/>
              <a:t>Login</a:t>
            </a:r>
            <a:endParaRPr lang="it-IT" dirty="0"/>
          </a:p>
          <a:p>
            <a:endParaRPr lang="it-IT" dirty="0"/>
          </a:p>
        </p:txBody>
      </p:sp>
      <p:sp>
        <p:nvSpPr>
          <p:cNvPr id="8" name="CasellaDiTesto 7"/>
          <p:cNvSpPr txBox="1"/>
          <p:nvPr/>
        </p:nvSpPr>
        <p:spPr>
          <a:xfrm>
            <a:off x="533400" y="1095549"/>
            <a:ext cx="4225031" cy="2585323"/>
          </a:xfrm>
          <a:prstGeom prst="rect">
            <a:avLst/>
          </a:prstGeom>
          <a:noFill/>
        </p:spPr>
        <p:txBody>
          <a:bodyPr wrap="square" rtlCol="0">
            <a:spAutoFit/>
          </a:bodyPr>
          <a:lstStyle/>
          <a:p>
            <a:r>
              <a:rPr lang="it-IT" dirty="0" smtClean="0"/>
              <a:t>In questa pagina è possibile inserire la username e la password per accedere al portale i-</a:t>
            </a:r>
            <a:r>
              <a:rPr lang="it-IT" dirty="0" err="1" smtClean="0"/>
              <a:t>Sisen</a:t>
            </a:r>
            <a:r>
              <a:rPr lang="it-IT" dirty="0" smtClean="0"/>
              <a:t>.</a:t>
            </a:r>
          </a:p>
          <a:p>
            <a:endParaRPr lang="it-IT" dirty="0"/>
          </a:p>
          <a:p>
            <a:r>
              <a:rPr lang="it-IT" dirty="0" smtClean="0"/>
              <a:t>Il </a:t>
            </a:r>
            <a:r>
              <a:rPr lang="it-IT" dirty="0" err="1" smtClean="0"/>
              <a:t>flag</a:t>
            </a:r>
            <a:r>
              <a:rPr lang="it-IT" dirty="0" smtClean="0"/>
              <a:t> su Ricorda permette al S.O. utilizzato dall’utente di memorizzare la coppia username-password per i successivi accessi.</a:t>
            </a:r>
          </a:p>
          <a:p>
            <a:endParaRPr lang="it-IT" dirty="0"/>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7906" y="775953"/>
            <a:ext cx="4966636" cy="5274644"/>
          </a:xfrm>
          <a:prstGeom prst="rect">
            <a:avLst/>
          </a:prstGeom>
        </p:spPr>
      </p:pic>
    </p:spTree>
    <p:extLst>
      <p:ext uri="{BB962C8B-B14F-4D97-AF65-F5344CB8AC3E}">
        <p14:creationId xmlns:p14="http://schemas.microsoft.com/office/powerpoint/2010/main" val="3104764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Manuale utente i-sisen – questionario consumi</a:t>
            </a:r>
            <a:endParaRPr lang="it-IT" dirty="0"/>
          </a:p>
        </p:txBody>
      </p:sp>
      <p:sp>
        <p:nvSpPr>
          <p:cNvPr id="4" name="Segnaposto testo 3"/>
          <p:cNvSpPr>
            <a:spLocks noGrp="1"/>
          </p:cNvSpPr>
          <p:nvPr>
            <p:ph type="body" sz="quarter" idx="12"/>
          </p:nvPr>
        </p:nvSpPr>
        <p:spPr/>
        <p:txBody>
          <a:bodyPr>
            <a:normAutofit fontScale="92500" lnSpcReduction="20000"/>
          </a:bodyPr>
          <a:lstStyle/>
          <a:p>
            <a:r>
              <a:rPr lang="it-IT" dirty="0" smtClean="0"/>
              <a:t>Accesso alla sezione questionario Consumi</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481" y="829730"/>
            <a:ext cx="9038924" cy="2583545"/>
          </a:xfrm>
          <a:prstGeom prst="rect">
            <a:avLst/>
          </a:prstGeom>
        </p:spPr>
      </p:pic>
      <p:sp>
        <p:nvSpPr>
          <p:cNvPr id="6" name="CasellaDiTesto 5"/>
          <p:cNvSpPr txBox="1"/>
          <p:nvPr/>
        </p:nvSpPr>
        <p:spPr>
          <a:xfrm>
            <a:off x="533400" y="4163627"/>
            <a:ext cx="9960005" cy="1200329"/>
          </a:xfrm>
          <a:prstGeom prst="rect">
            <a:avLst/>
          </a:prstGeom>
          <a:noFill/>
        </p:spPr>
        <p:txBody>
          <a:bodyPr wrap="square" rtlCol="0">
            <a:spAutoFit/>
          </a:bodyPr>
          <a:lstStyle/>
          <a:p>
            <a:pPr algn="just"/>
            <a:r>
              <a:rPr lang="it-IT" dirty="0" smtClean="0"/>
              <a:t>Nel menù orizzontale nella parte superiore della pagina cliccare su ‘Questionari’</a:t>
            </a:r>
          </a:p>
          <a:p>
            <a:pPr algn="just"/>
            <a:r>
              <a:rPr lang="it-IT" dirty="0"/>
              <a:t>	</a:t>
            </a:r>
            <a:r>
              <a:rPr lang="it-IT" dirty="0" smtClean="0"/>
              <a:t>Verranno visualizzati tutti i questionari già creati (in qualsiasi stato di validazione).</a:t>
            </a:r>
          </a:p>
          <a:p>
            <a:pPr algn="just"/>
            <a:r>
              <a:rPr lang="it-IT" dirty="0" smtClean="0"/>
              <a:t>Nel menù ‘Operazioni’ nella parte destra della pagina cliccare su ‘Nuovo Questionario’</a:t>
            </a:r>
          </a:p>
          <a:p>
            <a:pPr algn="just"/>
            <a:r>
              <a:rPr lang="it-IT" dirty="0"/>
              <a:t>	</a:t>
            </a:r>
            <a:r>
              <a:rPr lang="it-IT" dirty="0" smtClean="0"/>
              <a:t>Verrà aperta una nuova pagina web con il modulo di creazione del nuovo questionario.</a:t>
            </a:r>
            <a:endParaRPr lang="it-IT" dirty="0"/>
          </a:p>
        </p:txBody>
      </p:sp>
      <p:sp>
        <p:nvSpPr>
          <p:cNvPr id="7" name="Freccia a destra 6"/>
          <p:cNvSpPr/>
          <p:nvPr/>
        </p:nvSpPr>
        <p:spPr>
          <a:xfrm rot="16200000">
            <a:off x="9814267" y="2019671"/>
            <a:ext cx="301840" cy="115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34121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Manuale utente i-sisen – questionario consumi</a:t>
            </a:r>
            <a:endParaRPr lang="it-IT" dirty="0"/>
          </a:p>
        </p:txBody>
      </p:sp>
      <p:sp>
        <p:nvSpPr>
          <p:cNvPr id="4" name="Segnaposto testo 3"/>
          <p:cNvSpPr>
            <a:spLocks noGrp="1"/>
          </p:cNvSpPr>
          <p:nvPr>
            <p:ph type="body" sz="quarter" idx="12"/>
          </p:nvPr>
        </p:nvSpPr>
        <p:spPr/>
        <p:txBody>
          <a:bodyPr>
            <a:normAutofit fontScale="92500" lnSpcReduction="20000"/>
          </a:bodyPr>
          <a:lstStyle/>
          <a:p>
            <a:r>
              <a:rPr lang="it-IT" dirty="0" smtClean="0"/>
              <a:t>Creazione nuovo questionario Consumi</a:t>
            </a: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727" y="967221"/>
            <a:ext cx="3609474" cy="3840480"/>
          </a:xfrm>
          <a:prstGeom prst="rect">
            <a:avLst/>
          </a:prstGeom>
        </p:spPr>
      </p:pic>
      <p:sp>
        <p:nvSpPr>
          <p:cNvPr id="7" name="CasellaDiTesto 6"/>
          <p:cNvSpPr txBox="1"/>
          <p:nvPr/>
        </p:nvSpPr>
        <p:spPr>
          <a:xfrm>
            <a:off x="692458" y="1136342"/>
            <a:ext cx="7075503" cy="4247317"/>
          </a:xfrm>
          <a:prstGeom prst="rect">
            <a:avLst/>
          </a:prstGeom>
          <a:noFill/>
        </p:spPr>
        <p:txBody>
          <a:bodyPr wrap="square" rtlCol="0">
            <a:spAutoFit/>
          </a:bodyPr>
          <a:lstStyle/>
          <a:p>
            <a:r>
              <a:rPr lang="it-IT" dirty="0" smtClean="0"/>
              <a:t>Il </a:t>
            </a:r>
            <a:r>
              <a:rPr lang="it-IT" dirty="0" err="1" smtClean="0"/>
              <a:t>form</a:t>
            </a:r>
            <a:r>
              <a:rPr lang="it-IT" dirty="0" smtClean="0"/>
              <a:t> visualizzato darà la possibilità di scegliere i seguenti campi:</a:t>
            </a:r>
          </a:p>
          <a:p>
            <a:r>
              <a:rPr lang="it-IT" dirty="0"/>
              <a:t>	</a:t>
            </a:r>
            <a:r>
              <a:rPr lang="it-IT" dirty="0" smtClean="0"/>
              <a:t>Anno (selezionabile)</a:t>
            </a:r>
          </a:p>
          <a:p>
            <a:r>
              <a:rPr lang="it-IT" dirty="0"/>
              <a:t>	</a:t>
            </a:r>
            <a:r>
              <a:rPr lang="it-IT" dirty="0" smtClean="0"/>
              <a:t>Mese (selezionabile)</a:t>
            </a:r>
          </a:p>
          <a:p>
            <a:r>
              <a:rPr lang="it-IT" dirty="0"/>
              <a:t>	</a:t>
            </a:r>
            <a:r>
              <a:rPr lang="it-IT" dirty="0" smtClean="0"/>
              <a:t>Società (fissato)</a:t>
            </a:r>
          </a:p>
          <a:p>
            <a:r>
              <a:rPr lang="it-IT" dirty="0"/>
              <a:t>	</a:t>
            </a:r>
            <a:r>
              <a:rPr lang="it-IT" dirty="0" smtClean="0"/>
              <a:t>Tipo (selezionabile)</a:t>
            </a:r>
          </a:p>
          <a:p>
            <a:endParaRPr lang="it-IT" dirty="0"/>
          </a:p>
          <a:p>
            <a:pPr algn="just"/>
            <a:r>
              <a:rPr lang="it-IT" dirty="0" smtClean="0"/>
              <a:t>Il questionario va sempre creato scegliendo il mese corrente e concorde con il mese della riunione consumi.</a:t>
            </a:r>
          </a:p>
          <a:p>
            <a:pPr algn="just"/>
            <a:endParaRPr lang="it-IT" dirty="0"/>
          </a:p>
          <a:p>
            <a:pPr algn="just"/>
            <a:r>
              <a:rPr lang="it-IT" dirty="0" smtClean="0"/>
              <a:t>Se il questionario risulterà già creato, il sistema restituirà un messaggio di errore. Si potrà entrare nel dettaglio del questionario già creato tramite il menù ‘Questionari’ che riporta l’elenco di tutti i questionari creati.</a:t>
            </a:r>
          </a:p>
          <a:p>
            <a:pPr algn="just"/>
            <a:endParaRPr lang="it-IT" dirty="0"/>
          </a:p>
          <a:p>
            <a:pPr algn="just"/>
            <a:r>
              <a:rPr lang="it-IT" dirty="0" smtClean="0"/>
              <a:t>Il questionario dei Consumi ha al suo interno un unico Modello, indicato con la sigla </a:t>
            </a:r>
            <a:r>
              <a:rPr lang="it-IT" dirty="0" err="1" smtClean="0"/>
              <a:t>Mod</a:t>
            </a:r>
            <a:r>
              <a:rPr lang="it-IT" dirty="0" smtClean="0"/>
              <a:t> C01.</a:t>
            </a:r>
            <a:endParaRPr lang="it-IT" dirty="0"/>
          </a:p>
        </p:txBody>
      </p:sp>
    </p:spTree>
    <p:extLst>
      <p:ext uri="{BB962C8B-B14F-4D97-AF65-F5344CB8AC3E}">
        <p14:creationId xmlns:p14="http://schemas.microsoft.com/office/powerpoint/2010/main" val="3329616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Manuale utente i-sisen – questionario consumi</a:t>
            </a:r>
            <a:endParaRPr lang="it-IT" dirty="0"/>
          </a:p>
        </p:txBody>
      </p:sp>
      <p:sp>
        <p:nvSpPr>
          <p:cNvPr id="4" name="Segnaposto testo 3"/>
          <p:cNvSpPr>
            <a:spLocks noGrp="1"/>
          </p:cNvSpPr>
          <p:nvPr>
            <p:ph type="body" sz="quarter" idx="12"/>
          </p:nvPr>
        </p:nvSpPr>
        <p:spPr/>
        <p:txBody>
          <a:bodyPr>
            <a:normAutofit fontScale="92500" lnSpcReduction="20000"/>
          </a:bodyPr>
          <a:lstStyle/>
          <a:p>
            <a:r>
              <a:rPr lang="it-IT" dirty="0" smtClean="0"/>
              <a:t>Relazioni </a:t>
            </a:r>
            <a:r>
              <a:rPr lang="it-IT" dirty="0"/>
              <a:t>tra i singoli prodotti di C01 e i prodotti di M104</a:t>
            </a:r>
            <a:r>
              <a:rPr lang="it-IT" dirty="0" smtClean="0"/>
              <a:t> </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32092"/>
            <a:ext cx="8256825" cy="4418318"/>
          </a:xfrm>
          <a:prstGeom prst="rect">
            <a:avLst/>
          </a:prstGeom>
        </p:spPr>
      </p:pic>
      <p:sp>
        <p:nvSpPr>
          <p:cNvPr id="6" name="CasellaDiTesto 5"/>
          <p:cNvSpPr txBox="1"/>
          <p:nvPr/>
        </p:nvSpPr>
        <p:spPr>
          <a:xfrm>
            <a:off x="9108490" y="1032092"/>
            <a:ext cx="2573924" cy="3785652"/>
          </a:xfrm>
          <a:prstGeom prst="rect">
            <a:avLst/>
          </a:prstGeom>
          <a:noFill/>
        </p:spPr>
        <p:txBody>
          <a:bodyPr wrap="square" rtlCol="0">
            <a:spAutoFit/>
          </a:bodyPr>
          <a:lstStyle/>
          <a:p>
            <a:pPr algn="just"/>
            <a:r>
              <a:rPr lang="it-IT" sz="1600" dirty="0" smtClean="0"/>
              <a:t>Prima di procedere con il dettaglio delle operazioni da compiere per l’inserimento dei dati, si riporta la tabella che mette in relazione i singoli prodotti del modello C01 del questionario dei Consumi con i prodotti del modello M104 del questionario Petrolifero.</a:t>
            </a:r>
          </a:p>
          <a:p>
            <a:pPr algn="just"/>
            <a:endParaRPr lang="it-IT" sz="1600" dirty="0"/>
          </a:p>
          <a:p>
            <a:pPr algn="just"/>
            <a:r>
              <a:rPr lang="it-IT" sz="1600" i="1" dirty="0" smtClean="0"/>
              <a:t>NB. Le quantità che verranno inserite dovranno essere espresse in Tonnellate con 2 cifre decimali.</a:t>
            </a:r>
            <a:endParaRPr lang="it-IT" sz="1600" i="1" dirty="0"/>
          </a:p>
        </p:txBody>
      </p:sp>
    </p:spTree>
    <p:extLst>
      <p:ext uri="{BB962C8B-B14F-4D97-AF65-F5344CB8AC3E}">
        <p14:creationId xmlns:p14="http://schemas.microsoft.com/office/powerpoint/2010/main" val="2660836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Manuale utente i-sisen – questionario consumi</a:t>
            </a:r>
            <a:endParaRPr lang="it-IT" dirty="0"/>
          </a:p>
        </p:txBody>
      </p:sp>
      <p:sp>
        <p:nvSpPr>
          <p:cNvPr id="4" name="Segnaposto testo 3"/>
          <p:cNvSpPr>
            <a:spLocks noGrp="1"/>
          </p:cNvSpPr>
          <p:nvPr>
            <p:ph type="body" sz="quarter" idx="12"/>
          </p:nvPr>
        </p:nvSpPr>
        <p:spPr/>
        <p:txBody>
          <a:bodyPr>
            <a:normAutofit fontScale="92500" lnSpcReduction="20000"/>
          </a:bodyPr>
          <a:lstStyle/>
          <a:p>
            <a:r>
              <a:rPr lang="it-IT" dirty="0" smtClean="0"/>
              <a:t>Dettaglio Modello</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83013"/>
            <a:ext cx="6830673" cy="4860524"/>
          </a:xfrm>
          <a:prstGeom prst="rect">
            <a:avLst/>
          </a:prstGeom>
        </p:spPr>
      </p:pic>
      <p:sp>
        <p:nvSpPr>
          <p:cNvPr id="9" name="CasellaDiTesto 8"/>
          <p:cNvSpPr txBox="1"/>
          <p:nvPr/>
        </p:nvSpPr>
        <p:spPr>
          <a:xfrm>
            <a:off x="7901126" y="983013"/>
            <a:ext cx="3916762" cy="4524315"/>
          </a:xfrm>
          <a:prstGeom prst="rect">
            <a:avLst/>
          </a:prstGeom>
          <a:noFill/>
        </p:spPr>
        <p:txBody>
          <a:bodyPr wrap="square" rtlCol="0">
            <a:spAutoFit/>
          </a:bodyPr>
          <a:lstStyle/>
          <a:p>
            <a:pPr algn="just"/>
            <a:r>
              <a:rPr lang="it-IT" sz="1600" dirty="0" smtClean="0"/>
              <a:t>Nel Dettaglio modello è possibile visualizzare lo ‘stato di avanzamento’ del modello e i dati riferiti alle rilevazioni:</a:t>
            </a:r>
          </a:p>
          <a:p>
            <a:pPr algn="just"/>
            <a:r>
              <a:rPr lang="it-IT" sz="1600" dirty="0" smtClean="0"/>
              <a:t>- Mese precedente e stesso anno</a:t>
            </a:r>
          </a:p>
          <a:p>
            <a:pPr algn="just"/>
            <a:r>
              <a:rPr lang="it-IT" sz="1600" dirty="0" smtClean="0"/>
              <a:t>- Stesso mese e anno precedente</a:t>
            </a:r>
          </a:p>
          <a:p>
            <a:pPr algn="just"/>
            <a:endParaRPr lang="it-IT" sz="1600" dirty="0"/>
          </a:p>
          <a:p>
            <a:pPr algn="just"/>
            <a:r>
              <a:rPr lang="it-IT" sz="1600" dirty="0" smtClean="0"/>
              <a:t>Lo stato di EDIT indica che il modello è ancora in fase di inserimento dati. In questo stato, l’utenza avrà sempre la possibilità di compiere modifiche ai dati inseriti.</a:t>
            </a:r>
            <a:br>
              <a:rPr lang="it-IT" sz="1600" dirty="0" smtClean="0"/>
            </a:br>
            <a:r>
              <a:rPr lang="it-IT" sz="1600" dirty="0" smtClean="0"/>
              <a:t/>
            </a:r>
            <a:br>
              <a:rPr lang="it-IT" sz="1600" dirty="0" smtClean="0"/>
            </a:br>
            <a:r>
              <a:rPr lang="it-IT" sz="1400" i="1" dirty="0" smtClean="0"/>
              <a:t>NOTA</a:t>
            </a:r>
            <a:br>
              <a:rPr lang="it-IT" sz="1400" i="1" dirty="0" smtClean="0"/>
            </a:br>
            <a:r>
              <a:rPr lang="it-IT" sz="1400" i="1" dirty="0" smtClean="0"/>
              <a:t>Relativamente alle ultime due colonne, se nel sistema esistono dati provenienti da M104, in sistema mostrerà questi.</a:t>
            </a:r>
            <a:br>
              <a:rPr lang="it-IT" sz="1400" i="1" dirty="0" smtClean="0"/>
            </a:br>
            <a:r>
              <a:rPr lang="it-IT" sz="1400" i="1" dirty="0" smtClean="0"/>
              <a:t>Al contrario, in assenza di dati provenienti da M104, il sistema mostrerà dati provenienti dai corrispondenti C01 del periodo.</a:t>
            </a:r>
            <a:endParaRPr lang="it-IT" sz="1400" i="1" dirty="0"/>
          </a:p>
          <a:p>
            <a:pPr algn="just"/>
            <a:endParaRPr lang="it-IT" sz="1400" dirty="0"/>
          </a:p>
        </p:txBody>
      </p:sp>
    </p:spTree>
    <p:extLst>
      <p:ext uri="{BB962C8B-B14F-4D97-AF65-F5344CB8AC3E}">
        <p14:creationId xmlns:p14="http://schemas.microsoft.com/office/powerpoint/2010/main" val="988541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Manuale utente i-sisen – questionario consumi</a:t>
            </a:r>
            <a:endParaRPr lang="it-IT" dirty="0"/>
          </a:p>
        </p:txBody>
      </p:sp>
      <p:sp>
        <p:nvSpPr>
          <p:cNvPr id="4" name="Segnaposto testo 3"/>
          <p:cNvSpPr>
            <a:spLocks noGrp="1"/>
          </p:cNvSpPr>
          <p:nvPr>
            <p:ph type="body" sz="quarter" idx="12"/>
          </p:nvPr>
        </p:nvSpPr>
        <p:spPr/>
        <p:txBody>
          <a:bodyPr>
            <a:normAutofit fontScale="92500" lnSpcReduction="20000"/>
          </a:bodyPr>
          <a:lstStyle/>
          <a:p>
            <a:r>
              <a:rPr lang="it-IT" dirty="0" smtClean="0"/>
              <a:t>Modifica Modello</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95235"/>
            <a:ext cx="6945674" cy="5036081"/>
          </a:xfrm>
          <a:prstGeom prst="rect">
            <a:avLst/>
          </a:prstGeom>
        </p:spPr>
      </p:pic>
      <p:sp>
        <p:nvSpPr>
          <p:cNvPr id="7" name="CasellaDiTesto 6"/>
          <p:cNvSpPr txBox="1"/>
          <p:nvPr/>
        </p:nvSpPr>
        <p:spPr>
          <a:xfrm>
            <a:off x="7847860" y="1207363"/>
            <a:ext cx="3710866" cy="2092881"/>
          </a:xfrm>
          <a:prstGeom prst="rect">
            <a:avLst/>
          </a:prstGeom>
          <a:noFill/>
        </p:spPr>
        <p:txBody>
          <a:bodyPr wrap="square" rtlCol="0">
            <a:spAutoFit/>
          </a:bodyPr>
          <a:lstStyle/>
          <a:p>
            <a:pPr algn="just"/>
            <a:r>
              <a:rPr lang="it-IT" sz="1600" dirty="0" smtClean="0"/>
              <a:t>Cliccando su ‘Modifica </a:t>
            </a:r>
            <a:r>
              <a:rPr lang="it-IT" sz="1600" dirty="0" err="1" smtClean="0"/>
              <a:t>Modello’</a:t>
            </a:r>
            <a:r>
              <a:rPr lang="it-IT" sz="1600" dirty="0" smtClean="0"/>
              <a:t> si avrà la possibilità di editare il modello tramite due modalità:</a:t>
            </a:r>
          </a:p>
          <a:p>
            <a:pPr algn="just"/>
            <a:r>
              <a:rPr lang="it-IT" sz="1600" dirty="0" smtClean="0"/>
              <a:t>- Tramite l’Aggiungi Record</a:t>
            </a:r>
          </a:p>
          <a:p>
            <a:pPr algn="just"/>
            <a:r>
              <a:rPr lang="it-IT" sz="1600" dirty="0" smtClean="0"/>
              <a:t>- Tramite Upload Excel</a:t>
            </a:r>
          </a:p>
          <a:p>
            <a:pPr marL="285750" indent="-285750">
              <a:buFontTx/>
              <a:buChar char="-"/>
            </a:pPr>
            <a:endParaRPr lang="it-IT" sz="1600" dirty="0"/>
          </a:p>
          <a:p>
            <a:endParaRPr lang="it-IT" sz="1600" dirty="0" smtClean="0"/>
          </a:p>
          <a:p>
            <a:endParaRPr lang="it-IT" dirty="0"/>
          </a:p>
        </p:txBody>
      </p:sp>
    </p:spTree>
    <p:extLst>
      <p:ext uri="{BB962C8B-B14F-4D97-AF65-F5344CB8AC3E}">
        <p14:creationId xmlns:p14="http://schemas.microsoft.com/office/powerpoint/2010/main" val="3958396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Manuale utente i-sisen – questionario consumi</a:t>
            </a:r>
            <a:endParaRPr lang="it-IT" dirty="0"/>
          </a:p>
        </p:txBody>
      </p:sp>
      <p:sp>
        <p:nvSpPr>
          <p:cNvPr id="4" name="Segnaposto testo 3"/>
          <p:cNvSpPr>
            <a:spLocks noGrp="1"/>
          </p:cNvSpPr>
          <p:nvPr>
            <p:ph type="body" sz="quarter" idx="12"/>
          </p:nvPr>
        </p:nvSpPr>
        <p:spPr/>
        <p:txBody>
          <a:bodyPr>
            <a:normAutofit fontScale="92500" lnSpcReduction="20000"/>
          </a:bodyPr>
          <a:lstStyle/>
          <a:p>
            <a:r>
              <a:rPr lang="it-IT" dirty="0" smtClean="0"/>
              <a:t>Modifica Modello – Caricamento tramite Aggiungi Record</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259" y="986074"/>
            <a:ext cx="2859270" cy="589541"/>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822" y="1838229"/>
            <a:ext cx="10235955" cy="2305985"/>
          </a:xfrm>
          <a:prstGeom prst="rect">
            <a:avLst/>
          </a:prstGeom>
        </p:spPr>
      </p:pic>
      <p:sp>
        <p:nvSpPr>
          <p:cNvPr id="9" name="CasellaDiTesto 8"/>
          <p:cNvSpPr txBox="1"/>
          <p:nvPr/>
        </p:nvSpPr>
        <p:spPr>
          <a:xfrm>
            <a:off x="665822" y="750385"/>
            <a:ext cx="5335482" cy="830997"/>
          </a:xfrm>
          <a:prstGeom prst="rect">
            <a:avLst/>
          </a:prstGeom>
          <a:noFill/>
        </p:spPr>
        <p:txBody>
          <a:bodyPr wrap="square" rtlCol="0">
            <a:spAutoFit/>
          </a:bodyPr>
          <a:lstStyle/>
          <a:p>
            <a:pPr algn="just"/>
            <a:r>
              <a:rPr lang="it-IT" sz="1600" dirty="0"/>
              <a:t>Cliccando con il tasto sinistro del mouse su simbolo ‘+’ si aprirà la maschera di inserimento dati.</a:t>
            </a:r>
          </a:p>
          <a:p>
            <a:pPr algn="just"/>
            <a:endParaRPr lang="it-IT" sz="1600" dirty="0"/>
          </a:p>
        </p:txBody>
      </p:sp>
      <p:sp>
        <p:nvSpPr>
          <p:cNvPr id="10" name="CasellaDiTesto 9"/>
          <p:cNvSpPr txBox="1"/>
          <p:nvPr/>
        </p:nvSpPr>
        <p:spPr>
          <a:xfrm>
            <a:off x="665822" y="4415001"/>
            <a:ext cx="10426827" cy="1323439"/>
          </a:xfrm>
          <a:prstGeom prst="rect">
            <a:avLst/>
          </a:prstGeom>
          <a:noFill/>
        </p:spPr>
        <p:txBody>
          <a:bodyPr wrap="square" rtlCol="0">
            <a:spAutoFit/>
          </a:bodyPr>
          <a:lstStyle/>
          <a:p>
            <a:pPr algn="just"/>
            <a:r>
              <a:rPr lang="it-IT" sz="1600" dirty="0" smtClean="0"/>
              <a:t>Si aprirà la finestra che permette l’inserimento del record. Il campo editabile è quello indicato dalla dicitura ‘Rilevazione Mese Corrente’. Si potrà inserire il valore, confrontandolo con le rilevazioni del mese e anno precedenti. Per confermare il dato inserito si dovrà cliccare si tasto ‘Invia’.</a:t>
            </a:r>
          </a:p>
          <a:p>
            <a:pPr algn="just"/>
            <a:endParaRPr lang="it-IT" sz="1600" dirty="0"/>
          </a:p>
          <a:p>
            <a:pPr algn="just"/>
            <a:r>
              <a:rPr lang="it-IT" sz="1600" dirty="0" smtClean="0"/>
              <a:t>Questa procedura va ripetuta per tutte le righe relativi ad i prodotti utilizzati dalla società dichiarante.</a:t>
            </a:r>
            <a:endParaRPr lang="it-IT" sz="1600" dirty="0"/>
          </a:p>
        </p:txBody>
      </p:sp>
      <p:sp>
        <p:nvSpPr>
          <p:cNvPr id="11" name="Ovale 10"/>
          <p:cNvSpPr/>
          <p:nvPr/>
        </p:nvSpPr>
        <p:spPr>
          <a:xfrm>
            <a:off x="6829259" y="986074"/>
            <a:ext cx="637093" cy="581368"/>
          </a:xfrm>
          <a:prstGeom prst="ellipse">
            <a:avLst/>
          </a:prstGeom>
          <a:gradFill flip="none" rotWithShape="1">
            <a:gsLst>
              <a:gs pos="96000">
                <a:schemeClr val="accent1">
                  <a:lumMod val="5000"/>
                  <a:lumOff val="95000"/>
                  <a:alpha val="0"/>
                </a:schemeClr>
              </a:gs>
              <a:gs pos="97000">
                <a:schemeClr val="accent1">
                  <a:lumMod val="45000"/>
                  <a:lumOff val="55000"/>
                </a:schemeClr>
              </a:gs>
              <a:gs pos="99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2 12"/>
          <p:cNvCxnSpPr>
            <a:stCxn id="11" idx="3"/>
          </p:cNvCxnSpPr>
          <p:nvPr/>
        </p:nvCxnSpPr>
        <p:spPr>
          <a:xfrm flipH="1">
            <a:off x="5877289" y="1482303"/>
            <a:ext cx="1045270" cy="851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380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638</TotalTime>
  <Words>965</Words>
  <Application>Microsoft Office PowerPoint</Application>
  <PresentationFormat>Widescreen</PresentationFormat>
  <Paragraphs>91</Paragraphs>
  <Slides>14</Slides>
  <Notes>1</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14</vt:i4>
      </vt:variant>
    </vt:vector>
  </HeadingPairs>
  <TitlesOfParts>
    <vt:vector size="17" baseType="lpstr">
      <vt:lpstr>Calibri</vt:lpstr>
      <vt:lpstr>Cambria</vt:lpstr>
      <vt:lpstr>Retrospettivo</vt:lpstr>
      <vt:lpstr>Manuale Utente – i-Sisen  Questionario dei Consumi   </vt:lpstr>
      <vt:lpstr>Argomenti trattati   - Login  - Accesso alla sezione questionario Consumi  - Creazione nuovo questionario Consumi  - Relazioni tra i singoli prodotti di C01 e i prodotti di M104   - Dettaglio Modello  - Modifica Modello  - Modifica Modello – Caricamento tramite Aggiungi Record  - Modifica Modello – Caricamento tramite Upload file Excel  - Cambiamento di stato: Passa a VERIFICATO  - Cambiamento di stato: Passa a DA VALIDARE  - Cambiamento di stato: Validazione da parte del BackOffice del MiSE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 Petricca</dc:creator>
  <cp:lastModifiedBy>Andrea Petricca</cp:lastModifiedBy>
  <cp:revision>42</cp:revision>
  <dcterms:created xsi:type="dcterms:W3CDTF">2015-04-14T08:48:29Z</dcterms:created>
  <dcterms:modified xsi:type="dcterms:W3CDTF">2015-05-05T08:18:06Z</dcterms:modified>
</cp:coreProperties>
</file>