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8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" initials="AR" lastIdx="8" clrIdx="0"/>
  <p:cmAuthor id="1" name="Andrea Petricca" initials="AP" lastIdx="7" clrIdx="1">
    <p:extLst>
      <p:ext uri="{19B8F6BF-5375-455C-9EA6-DF929625EA0E}">
        <p15:presenceInfo xmlns:p15="http://schemas.microsoft.com/office/powerpoint/2012/main" userId="a71c6ce188dc8bf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9" autoAdjust="0"/>
    <p:restoredTop sz="94660" autoAdjust="0"/>
  </p:normalViewPr>
  <p:slideViewPr>
    <p:cSldViewPr snapToGrid="0">
      <p:cViewPr varScale="1">
        <p:scale>
          <a:sx n="76" d="100"/>
          <a:sy n="76" d="100"/>
        </p:scale>
        <p:origin x="67" y="2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2899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A73AB-93BF-448F-8AAA-0780996B18CB}" type="datetimeFigureOut">
              <a:rPr lang="it-IT" smtClean="0"/>
              <a:pPr/>
              <a:t>30/04/2015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00CCD-773E-43B6-9644-88811EC9BD6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5376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00CCD-773E-43B6-9644-88811EC9BD61}" type="slidenum">
              <a:rPr lang="it-IT" smtClean="0"/>
              <a:pPr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3433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64008"/>
            <a:ext cx="115824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04800" y="514651"/>
            <a:ext cx="11582401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7"/>
          <p:cNvSpPr/>
          <p:nvPr userDrawn="1"/>
        </p:nvSpPr>
        <p:spPr>
          <a:xfrm flipV="1">
            <a:off x="304800" y="6336332"/>
            <a:ext cx="11582401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egnaposto piè di pagina 11"/>
          <p:cNvSpPr>
            <a:spLocks noGrp="1"/>
          </p:cNvSpPr>
          <p:nvPr>
            <p:ph type="ftr" sz="quarter" idx="11"/>
          </p:nvPr>
        </p:nvSpPr>
        <p:spPr>
          <a:xfrm>
            <a:off x="7064397" y="6382051"/>
            <a:ext cx="4822804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5640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543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8385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714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64008"/>
            <a:ext cx="115824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04800" y="514651"/>
            <a:ext cx="11582401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16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10" name="Rectangle 7"/>
          <p:cNvSpPr/>
          <p:nvPr userDrawn="1"/>
        </p:nvSpPr>
        <p:spPr>
          <a:xfrm flipV="1">
            <a:off x="304800" y="6336332"/>
            <a:ext cx="11582401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egnaposto piè di pagina 11"/>
          <p:cNvSpPr>
            <a:spLocks noGrp="1"/>
          </p:cNvSpPr>
          <p:nvPr>
            <p:ph type="ftr" sz="quarter" idx="11"/>
          </p:nvPr>
        </p:nvSpPr>
        <p:spPr>
          <a:xfrm>
            <a:off x="7064397" y="6382051"/>
            <a:ext cx="4822804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2"/>
          </p:nvPr>
        </p:nvSpPr>
        <p:spPr>
          <a:xfrm>
            <a:off x="533400" y="133350"/>
            <a:ext cx="11149013" cy="311150"/>
          </a:xfrm>
        </p:spPr>
        <p:txBody>
          <a:bodyPr/>
          <a:lstStyle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81882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6151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641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632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431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0727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020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6838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4B0C4F7-597B-4AFF-81C5-E1A112E7FB51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234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97279" y="1406579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 smtClean="0">
                <a:solidFill>
                  <a:srgbClr val="000000"/>
                </a:solidFill>
              </a:rPr>
              <a:t>User </a:t>
            </a:r>
            <a:r>
              <a:rPr lang="it-IT" sz="4000" b="1" dirty="0">
                <a:solidFill>
                  <a:srgbClr val="000000"/>
                </a:solidFill>
              </a:rPr>
              <a:t>Guide: </a:t>
            </a:r>
            <a:r>
              <a:rPr lang="it-IT" sz="4000" b="1" dirty="0" smtClean="0">
                <a:solidFill>
                  <a:srgbClr val="000000"/>
                </a:solidFill>
              </a:rPr>
              <a:t>i-Sisen</a:t>
            </a:r>
            <a:r>
              <a:rPr lang="it-IT" sz="4000" b="1" dirty="0" smtClean="0"/>
              <a:t/>
            </a:r>
            <a:br>
              <a:rPr lang="it-IT" sz="4000" b="1" dirty="0" smtClean="0"/>
            </a:br>
            <a:r>
              <a:rPr lang="it-IT" sz="4000" b="1" dirty="0" smtClean="0"/>
              <a:t/>
            </a:r>
            <a:br>
              <a:rPr lang="it-IT" sz="4000" b="1" dirty="0" smtClean="0"/>
            </a:br>
            <a:r>
              <a:rPr lang="it-IT" sz="3200" dirty="0"/>
              <a:t>N</a:t>
            </a:r>
            <a:r>
              <a:rPr lang="it-IT" sz="3200" dirty="0" smtClean="0"/>
              <a:t>atural Gas Questionnaire</a:t>
            </a:r>
            <a:br>
              <a:rPr lang="it-IT" sz="3200" dirty="0" smtClean="0"/>
            </a:b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/>
            </a:r>
            <a:br>
              <a:rPr lang="it-IT" sz="3200" dirty="0" smtClean="0"/>
            </a:br>
            <a:endParaRPr lang="it-IT" sz="32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50" y="671526"/>
            <a:ext cx="862661" cy="833084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8597" y="758952"/>
            <a:ext cx="1554165" cy="658235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559" y="769558"/>
            <a:ext cx="1187176" cy="637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14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Edit Model g2im Gas Imports: Charge with the Add Record </a:t>
            </a:r>
            <a:r>
              <a:rPr lang="en-US" dirty="0" smtClean="0"/>
              <a:t>mode</a:t>
            </a:r>
            <a:r>
              <a:rPr lang="it-IT" dirty="0"/>
              <a:t> </a:t>
            </a:r>
            <a:r>
              <a:rPr lang="it-IT" dirty="0" smtClean="0"/>
              <a:t>(2)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97140"/>
            <a:ext cx="10058400" cy="2503808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674703" y="3835153"/>
            <a:ext cx="103779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The data will be displayed in the table on the </a:t>
            </a:r>
            <a:r>
              <a:rPr lang="en-US" sz="1600" dirty="0" smtClean="0"/>
              <a:t>‘Model Change’ page.</a:t>
            </a:r>
            <a:endParaRPr lang="en-US" sz="1600" dirty="0"/>
          </a:p>
          <a:p>
            <a:pPr algn="just"/>
            <a:r>
              <a:rPr lang="en-US" sz="1600" dirty="0"/>
              <a:t>The </a:t>
            </a:r>
            <a:r>
              <a:rPr lang="en-US" sz="1600" dirty="0" smtClean="0"/>
              <a:t>user, </a:t>
            </a:r>
            <a:r>
              <a:rPr lang="en-US" sz="1600" dirty="0"/>
              <a:t>in the presence of an input error, </a:t>
            </a:r>
            <a:r>
              <a:rPr lang="en-US" sz="1600" dirty="0" smtClean="0"/>
              <a:t>can </a:t>
            </a:r>
            <a:r>
              <a:rPr lang="en-US" sz="1600" dirty="0"/>
              <a:t>proceed to change the line:</a:t>
            </a:r>
          </a:p>
          <a:p>
            <a:pPr algn="just"/>
            <a:r>
              <a:rPr lang="en-US" sz="1600" dirty="0" smtClean="0"/>
              <a:t>- clicking </a:t>
            </a:r>
            <a:r>
              <a:rPr lang="en-US" sz="1600" dirty="0"/>
              <a:t>on the same line with the left mouse button to select it</a:t>
            </a:r>
          </a:p>
          <a:p>
            <a:pPr algn="just"/>
            <a:r>
              <a:rPr lang="en-US" sz="1600" dirty="0" smtClean="0"/>
              <a:t>- clicking </a:t>
            </a:r>
            <a:r>
              <a:rPr lang="en-US" sz="1600" dirty="0"/>
              <a:t>on the 'pencil' on the right side of the button '+ Add Record'.</a:t>
            </a:r>
          </a:p>
          <a:p>
            <a:pPr algn="just"/>
            <a:r>
              <a:rPr lang="en-US" sz="1600" dirty="0" smtClean="0"/>
              <a:t>- It </a:t>
            </a:r>
            <a:r>
              <a:rPr lang="en-US" sz="1600" dirty="0"/>
              <a:t>will reopen the input screen for the appropriate corrections.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 smtClean="0"/>
              <a:t>The </a:t>
            </a:r>
            <a:r>
              <a:rPr lang="en-US" sz="1600" dirty="0"/>
              <a:t>same procedure if you want to completely eliminate the inserted </a:t>
            </a:r>
            <a:r>
              <a:rPr lang="en-US" sz="1600" dirty="0" smtClean="0"/>
              <a:t>row. The </a:t>
            </a:r>
            <a:r>
              <a:rPr lang="en-US" sz="1600" dirty="0"/>
              <a:t>key to be used is indicated </a:t>
            </a:r>
            <a:r>
              <a:rPr lang="en-US" sz="1600" dirty="0" smtClean="0"/>
              <a:t>with </a:t>
            </a:r>
            <a:r>
              <a:rPr lang="en-US" sz="1600" dirty="0"/>
              <a:t>the </a:t>
            </a:r>
            <a:r>
              <a:rPr lang="en-US" sz="1600" dirty="0" smtClean="0"/>
              <a:t>'bin'.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3645350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Edit Model g2im Gas Imports: Charge with the Upload Excel file mode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33399" y="1194255"/>
            <a:ext cx="111490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The system allows loading data by uploading an Excel </a:t>
            </a:r>
            <a:r>
              <a:rPr lang="en-US" sz="1600" dirty="0" smtClean="0"/>
              <a:t>file, too.</a:t>
            </a:r>
            <a:endParaRPr lang="en-US" sz="1600" dirty="0"/>
          </a:p>
          <a:p>
            <a:pPr algn="just"/>
            <a:r>
              <a:rPr lang="en-US" sz="1600" dirty="0"/>
              <a:t>Using the button </a:t>
            </a:r>
            <a:r>
              <a:rPr lang="en-US" sz="1600" dirty="0" smtClean="0"/>
              <a:t>‘Download Model’ (Scarica Modello) </a:t>
            </a:r>
            <a:r>
              <a:rPr lang="en-US" sz="1600" dirty="0"/>
              <a:t>you can download the model of </a:t>
            </a:r>
            <a:r>
              <a:rPr lang="en-US" sz="1600" dirty="0" smtClean="0"/>
              <a:t>the company</a:t>
            </a:r>
            <a:r>
              <a:rPr lang="en-US" sz="1600" dirty="0"/>
              <a:t>.</a:t>
            </a:r>
          </a:p>
          <a:p>
            <a:pPr algn="just"/>
            <a:r>
              <a:rPr lang="en-US" sz="1600" dirty="0"/>
              <a:t>If in the model there are already </a:t>
            </a:r>
            <a:r>
              <a:rPr lang="en-US" sz="1600" dirty="0" smtClean="0"/>
              <a:t>data, </a:t>
            </a:r>
            <a:r>
              <a:rPr lang="en-US" sz="1600" dirty="0"/>
              <a:t>in the Excel downloaded they appear. Otherwise, the template does not contain any data pre-loaded.</a:t>
            </a:r>
            <a:endParaRPr lang="it-IT" sz="1600" dirty="0" smtClean="0"/>
          </a:p>
        </p:txBody>
      </p:sp>
      <p:sp>
        <p:nvSpPr>
          <p:cNvPr id="6" name="CasellaDiTesto 5"/>
          <p:cNvSpPr txBox="1"/>
          <p:nvPr/>
        </p:nvSpPr>
        <p:spPr>
          <a:xfrm>
            <a:off x="533400" y="2775008"/>
            <a:ext cx="65309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smtClean="0"/>
              <a:t>Once you have completed the model, just select it by pressing ‘Choose file’ (Scegli file), and then click ‘Load Model’ (Carica Modello).</a:t>
            </a:r>
          </a:p>
          <a:p>
            <a:pPr algn="just"/>
            <a:endParaRPr lang="en-US" sz="1600" dirty="0" smtClean="0"/>
          </a:p>
          <a:p>
            <a:pPr algn="just"/>
            <a:endParaRPr lang="en-US" sz="1600" dirty="0"/>
          </a:p>
          <a:p>
            <a:pPr algn="just"/>
            <a:r>
              <a:rPr lang="en-US" sz="1600" i="1" dirty="0"/>
              <a:t>NB. The data entered must meet the pre-defined fields, in the shape, location and structure</a:t>
            </a:r>
            <a:r>
              <a:rPr lang="en-US" sz="1600" i="1" dirty="0" smtClean="0"/>
              <a:t>.</a:t>
            </a:r>
            <a:endParaRPr lang="en-US" sz="1600" i="1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0903" y="2775007"/>
            <a:ext cx="3951509" cy="149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46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Edit Model g2im Gas Imports: Charge with the Upload Excel file </a:t>
            </a:r>
            <a:r>
              <a:rPr lang="en-US" dirty="0" smtClean="0"/>
              <a:t>mode</a:t>
            </a:r>
            <a:r>
              <a:rPr lang="it-IT" dirty="0"/>
              <a:t> </a:t>
            </a:r>
            <a:r>
              <a:rPr lang="it-IT" dirty="0" smtClean="0"/>
              <a:t>(2)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512" y="852257"/>
            <a:ext cx="6955901" cy="4544983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461639" y="1074198"/>
            <a:ext cx="408372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In the figure, it is displayed </a:t>
            </a:r>
            <a:r>
              <a:rPr lang="en-US" sz="1600" dirty="0" smtClean="0"/>
              <a:t>the g2im Excel </a:t>
            </a:r>
            <a:r>
              <a:rPr lang="en-US" sz="1600" dirty="0"/>
              <a:t>model </a:t>
            </a:r>
            <a:r>
              <a:rPr lang="en-US" sz="1600" dirty="0" smtClean="0"/>
              <a:t>of the </a:t>
            </a:r>
            <a:r>
              <a:rPr lang="en-US" sz="1600" dirty="0"/>
              <a:t>Natural Gas </a:t>
            </a:r>
            <a:r>
              <a:rPr lang="en-US" sz="1600" dirty="0" smtClean="0"/>
              <a:t>questionnaire.</a:t>
            </a:r>
            <a:endParaRPr lang="en-US" sz="1600" dirty="0"/>
          </a:p>
          <a:p>
            <a:pPr algn="just"/>
            <a:r>
              <a:rPr lang="en-US" sz="1600" dirty="0"/>
              <a:t>The user can enter a string using the pull-down menu and the field filled in by hand relative to the quantity of matter (expressed in full CUBIC METERS).</a:t>
            </a:r>
          </a:p>
          <a:p>
            <a:endParaRPr lang="en-US" dirty="0"/>
          </a:p>
          <a:p>
            <a:endParaRPr lang="en-US" dirty="0"/>
          </a:p>
          <a:p>
            <a:pPr algn="just"/>
            <a:r>
              <a:rPr lang="en-US" sz="1600" i="1" dirty="0" smtClean="0"/>
              <a:t>NB. </a:t>
            </a:r>
            <a:r>
              <a:rPr lang="en-US" sz="1600" i="1" dirty="0"/>
              <a:t>The sheet </a:t>
            </a:r>
            <a:r>
              <a:rPr lang="en-US" sz="1600" i="1" dirty="0" smtClean="0"/>
              <a:t>‘dati.xls’ will </a:t>
            </a:r>
            <a:r>
              <a:rPr lang="en-US" sz="1600" i="1" dirty="0"/>
              <a:t>be contained within the model </a:t>
            </a:r>
            <a:r>
              <a:rPr lang="en-US" sz="1600" i="1" dirty="0" smtClean="0"/>
              <a:t>downloaded</a:t>
            </a:r>
            <a:r>
              <a:rPr lang="en-US" sz="1600" i="1" dirty="0"/>
              <a:t>. You no longer need to download it separately.</a:t>
            </a:r>
            <a:endParaRPr lang="it-IT" sz="1600" i="1" dirty="0"/>
          </a:p>
        </p:txBody>
      </p:sp>
    </p:spTree>
    <p:extLst>
      <p:ext uri="{BB962C8B-B14F-4D97-AF65-F5344CB8AC3E}">
        <p14:creationId xmlns:p14="http://schemas.microsoft.com/office/powerpoint/2010/main" val="1340907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Edit Model g2im Gas Imports: Charge with the Upload Excel file </a:t>
            </a:r>
            <a:r>
              <a:rPr lang="en-US" dirty="0" smtClean="0"/>
              <a:t>mode</a:t>
            </a:r>
            <a:r>
              <a:rPr lang="it-IT" dirty="0"/>
              <a:t> </a:t>
            </a:r>
            <a:r>
              <a:rPr lang="it-IT" dirty="0" smtClean="0"/>
              <a:t>(3)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414" y="820140"/>
            <a:ext cx="7474999" cy="223017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533400" y="931695"/>
            <a:ext cx="33113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By clicking on </a:t>
            </a:r>
            <a:r>
              <a:rPr lang="en-US" sz="1600" dirty="0" smtClean="0"/>
              <a:t>‘Choose file’ (Scegli file) </a:t>
            </a:r>
            <a:r>
              <a:rPr lang="en-US" sz="1600" dirty="0"/>
              <a:t>users will be able to select the Excel file within your computer.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The </a:t>
            </a:r>
            <a:r>
              <a:rPr lang="en-US" sz="1600" dirty="0" smtClean="0"/>
              <a:t>‘model charge’ (Carica Modello) will </a:t>
            </a:r>
            <a:r>
              <a:rPr lang="en-US" sz="1600" dirty="0"/>
              <a:t>ensure that the Excel file is processed.</a:t>
            </a:r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If successful, the system will return a message has finished loading, and the data will be saved. Otherwise an error is reported and the model will not change.</a:t>
            </a:r>
            <a:endParaRPr lang="it-IT" sz="16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414" y="3318772"/>
            <a:ext cx="4286848" cy="1228896"/>
          </a:xfrm>
          <a:prstGeom prst="rect">
            <a:avLst/>
          </a:prstGeom>
        </p:spPr>
      </p:pic>
      <p:sp>
        <p:nvSpPr>
          <p:cNvPr id="8" name="Freccia a destra 7"/>
          <p:cNvSpPr/>
          <p:nvPr/>
        </p:nvSpPr>
        <p:spPr>
          <a:xfrm rot="16200000">
            <a:off x="7625796" y="4168132"/>
            <a:ext cx="301840" cy="1154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414" y="4779576"/>
            <a:ext cx="5536297" cy="119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853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Change in condition: Switch to </a:t>
            </a:r>
            <a:r>
              <a:rPr lang="en-US" dirty="0" smtClean="0"/>
              <a:t>VERIFIED</a:t>
            </a:r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820335"/>
            <a:ext cx="8318377" cy="2287703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533399" y="3354249"/>
            <a:ext cx="111490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After entering the data, you will need to return to the </a:t>
            </a:r>
            <a:r>
              <a:rPr lang="en-US" sz="1600" dirty="0" smtClean="0"/>
              <a:t>‘Details Model’ page </a:t>
            </a:r>
            <a:r>
              <a:rPr lang="en-US" sz="1600" dirty="0"/>
              <a:t>to switch the </a:t>
            </a:r>
            <a:r>
              <a:rPr lang="en-US" sz="1600" dirty="0" smtClean="0"/>
              <a:t>model </a:t>
            </a:r>
            <a:r>
              <a:rPr lang="en-US" sz="1600" dirty="0"/>
              <a:t>in a state of VERIFIED.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Click on the </a:t>
            </a:r>
            <a:r>
              <a:rPr lang="en-US" sz="1600" dirty="0" smtClean="0"/>
              <a:t>‘Skip to VERIFIED’ (Passa a VERIFICATO) to </a:t>
            </a:r>
            <a:r>
              <a:rPr lang="en-US" sz="1600" dirty="0"/>
              <a:t>inform the BackOffice of MiSE that the data entered are, for now, correct and ready for Verification.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Until the </a:t>
            </a:r>
            <a:r>
              <a:rPr lang="en-US" sz="1600" dirty="0" smtClean="0"/>
              <a:t>VERIFIED state, </a:t>
            </a:r>
            <a:r>
              <a:rPr lang="en-US" sz="1600" dirty="0"/>
              <a:t>the Company can independently bring in </a:t>
            </a:r>
            <a:r>
              <a:rPr lang="en-US" sz="1600" dirty="0" smtClean="0"/>
              <a:t>EDIT state the </a:t>
            </a:r>
            <a:r>
              <a:rPr lang="en-US" sz="1600" dirty="0"/>
              <a:t>model if </a:t>
            </a:r>
            <a:r>
              <a:rPr lang="en-US" sz="1600" dirty="0" smtClean="0"/>
              <a:t>user notices </a:t>
            </a:r>
            <a:r>
              <a:rPr lang="en-US" sz="1600" dirty="0"/>
              <a:t>an error in data entry.</a:t>
            </a:r>
            <a:endParaRPr lang="it-IT" sz="1600" dirty="0" smtClean="0"/>
          </a:p>
        </p:txBody>
      </p:sp>
      <p:sp>
        <p:nvSpPr>
          <p:cNvPr id="9" name="Freccia a destra 8"/>
          <p:cNvSpPr/>
          <p:nvPr/>
        </p:nvSpPr>
        <p:spPr>
          <a:xfrm rot="10800000">
            <a:off x="8957708" y="1506987"/>
            <a:ext cx="301840" cy="1154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469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Change </a:t>
            </a:r>
            <a:r>
              <a:rPr lang="en-US" dirty="0"/>
              <a:t>in condition: Switch to </a:t>
            </a:r>
            <a:r>
              <a:rPr lang="en-US" dirty="0" smtClean="0"/>
              <a:t>VALIDATED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38271"/>
            <a:ext cx="9383697" cy="248113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533399" y="3623456"/>
            <a:ext cx="1114901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For every model associated with the questionnaire, </a:t>
            </a:r>
            <a:r>
              <a:rPr lang="en-US" sz="1600" dirty="0" smtClean="0"/>
              <a:t>the user must request </a:t>
            </a:r>
            <a:r>
              <a:rPr lang="en-US" sz="1600" dirty="0"/>
              <a:t>to switch the </a:t>
            </a:r>
            <a:r>
              <a:rPr lang="en-US" sz="1600" dirty="0" smtClean="0"/>
              <a:t>models </a:t>
            </a:r>
            <a:r>
              <a:rPr lang="en-US" sz="1600" dirty="0"/>
              <a:t>in </a:t>
            </a:r>
            <a:r>
              <a:rPr lang="en-US" sz="1600" dirty="0" smtClean="0"/>
              <a:t>a VERIFIED state, otherwise </a:t>
            </a:r>
            <a:r>
              <a:rPr lang="en-US" sz="1600" dirty="0"/>
              <a:t>it can not proceed with the request for validation of the questionnaire.</a:t>
            </a:r>
          </a:p>
          <a:p>
            <a:pPr algn="just"/>
            <a:endParaRPr lang="en-US" sz="1600" dirty="0" smtClean="0"/>
          </a:p>
          <a:p>
            <a:pPr algn="just"/>
            <a:r>
              <a:rPr lang="en-US" sz="1600" dirty="0"/>
              <a:t>The user should return to the page </a:t>
            </a:r>
            <a:r>
              <a:rPr lang="en-US" sz="1600" dirty="0" smtClean="0"/>
              <a:t>‘Questionnaire Detailed’ (Dettaglio Questionario) and </a:t>
            </a:r>
            <a:r>
              <a:rPr lang="en-US" sz="1600" dirty="0"/>
              <a:t>proceed to change the </a:t>
            </a:r>
            <a:r>
              <a:rPr lang="en-US" sz="1600" dirty="0" smtClean="0"/>
              <a:t>questionnaire state </a:t>
            </a:r>
            <a:r>
              <a:rPr lang="en-US" sz="1600" dirty="0"/>
              <a:t>by clicking on </a:t>
            </a:r>
            <a:r>
              <a:rPr lang="en-US" sz="1600" dirty="0" smtClean="0"/>
              <a:t>‘Skip to VALIDATE’ (Passa a DA VALIDARE).</a:t>
            </a:r>
            <a:endParaRPr lang="en-US" sz="1600" dirty="0"/>
          </a:p>
          <a:p>
            <a:pPr algn="just"/>
            <a:r>
              <a:rPr lang="en-US" sz="1600" dirty="0"/>
              <a:t>The system, again, ask the user if he wants to proceed with this operation</a:t>
            </a:r>
            <a:r>
              <a:rPr lang="en-US" sz="1600" dirty="0" smtClean="0"/>
              <a:t>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i="1" dirty="0"/>
              <a:t>NB. Before performing this step, we recommend that you review the data </a:t>
            </a:r>
            <a:r>
              <a:rPr lang="en-US" sz="1600" i="1" dirty="0" smtClean="0"/>
              <a:t>just </a:t>
            </a:r>
            <a:r>
              <a:rPr lang="en-US" sz="1600" i="1" dirty="0"/>
              <a:t>entered.</a:t>
            </a:r>
          </a:p>
        </p:txBody>
      </p:sp>
    </p:spTree>
    <p:extLst>
      <p:ext uri="{BB962C8B-B14F-4D97-AF65-F5344CB8AC3E}">
        <p14:creationId xmlns:p14="http://schemas.microsoft.com/office/powerpoint/2010/main" val="1154755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Change in condition: Validation by the BackOffice of MiSE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860347"/>
            <a:ext cx="8243123" cy="2690721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533400" y="4039083"/>
            <a:ext cx="111490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On the 'Questionnaire Details' </a:t>
            </a:r>
            <a:r>
              <a:rPr lang="en-US" sz="1600" dirty="0" smtClean="0"/>
              <a:t>(Dettaglio Questionario) you </a:t>
            </a:r>
            <a:r>
              <a:rPr lang="en-US" sz="1600" dirty="0"/>
              <a:t>can see at any time the </a:t>
            </a:r>
            <a:r>
              <a:rPr lang="en-US" sz="1600" dirty="0" smtClean="0"/>
              <a:t>state </a:t>
            </a:r>
            <a:r>
              <a:rPr lang="en-US" sz="1600" dirty="0"/>
              <a:t>of the questionnaire.</a:t>
            </a:r>
          </a:p>
          <a:p>
            <a:pPr algn="just"/>
            <a:r>
              <a:rPr lang="en-US" sz="1600" dirty="0"/>
              <a:t>This information panel report also notes added by BackOffice during the process of data validation.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In the figure, the March 2015 </a:t>
            </a:r>
            <a:r>
              <a:rPr lang="en-US" sz="1600" dirty="0" smtClean="0"/>
              <a:t>Natural </a:t>
            </a:r>
            <a:r>
              <a:rPr lang="en-US" sz="1600" dirty="0"/>
              <a:t>Gas </a:t>
            </a:r>
            <a:r>
              <a:rPr lang="en-US" sz="1600" dirty="0" smtClean="0"/>
              <a:t>questionnaire of the Company 666-Test-Mise </a:t>
            </a:r>
            <a:r>
              <a:rPr lang="en-US" sz="1600" dirty="0"/>
              <a:t>is correctly entered and </a:t>
            </a:r>
            <a:r>
              <a:rPr lang="en-US" sz="1600" dirty="0" smtClean="0"/>
              <a:t>validated state </a:t>
            </a:r>
            <a:r>
              <a:rPr lang="en-US" sz="1600" dirty="0"/>
              <a:t>by the BackOffice MiSE.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i="1" dirty="0"/>
              <a:t>NB. After the change </a:t>
            </a:r>
            <a:r>
              <a:rPr lang="en-US" sz="1600" i="1" dirty="0" smtClean="0"/>
              <a:t>to VALIDATED state, </a:t>
            </a:r>
            <a:r>
              <a:rPr lang="en-US" sz="1600" i="1" dirty="0"/>
              <a:t>users can no longer act on the data by application.</a:t>
            </a:r>
            <a:endParaRPr lang="it-IT" sz="1600" i="1" dirty="0" smtClean="0"/>
          </a:p>
        </p:txBody>
      </p:sp>
    </p:spTree>
    <p:extLst>
      <p:ext uri="{BB962C8B-B14F-4D97-AF65-F5344CB8AC3E}">
        <p14:creationId xmlns:p14="http://schemas.microsoft.com/office/powerpoint/2010/main" val="168895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78706" y="2574821"/>
            <a:ext cx="10058400" cy="3566160"/>
          </a:xfrm>
        </p:spPr>
        <p:txBody>
          <a:bodyPr>
            <a:normAutofit fontScale="90000"/>
          </a:bodyPr>
          <a:lstStyle/>
          <a:p>
            <a:r>
              <a:rPr lang="it-IT" sz="2700" dirty="0" smtClean="0"/>
              <a:t>Topics:</a:t>
            </a:r>
            <a:br>
              <a:rPr lang="it-IT" sz="2700" dirty="0" smtClean="0"/>
            </a:br>
            <a:r>
              <a:rPr lang="it-IT" sz="2700" dirty="0"/>
              <a:t/>
            </a:r>
            <a:br>
              <a:rPr lang="it-IT" sz="2700" dirty="0"/>
            </a:br>
            <a:r>
              <a:rPr lang="en-US" sz="2200" dirty="0"/>
              <a:t>- Access to the Natural Gas questionnaire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- </a:t>
            </a:r>
            <a:r>
              <a:rPr lang="en-US" sz="2200" dirty="0"/>
              <a:t>Creating new Natural Gas </a:t>
            </a:r>
            <a:r>
              <a:rPr lang="en-US" sz="2200" dirty="0" smtClean="0"/>
              <a:t>questionnaire</a:t>
            </a:r>
            <a:br>
              <a:rPr lang="en-US" sz="2200" dirty="0" smtClean="0"/>
            </a:br>
            <a:r>
              <a:rPr lang="en-US" sz="2200" dirty="0" smtClean="0"/>
              <a:t>- </a:t>
            </a:r>
            <a:r>
              <a:rPr lang="en-US" sz="2200" dirty="0"/>
              <a:t>Questionnaire </a:t>
            </a:r>
            <a:r>
              <a:rPr lang="en-US" sz="2200" dirty="0" smtClean="0"/>
              <a:t>Details</a:t>
            </a:r>
            <a:br>
              <a:rPr lang="en-US" sz="2200" dirty="0" smtClean="0"/>
            </a:br>
            <a:r>
              <a:rPr lang="en-US" sz="2200" dirty="0" smtClean="0"/>
              <a:t>- </a:t>
            </a:r>
            <a:r>
              <a:rPr lang="en-US" sz="2200" dirty="0"/>
              <a:t>Model </a:t>
            </a:r>
            <a:r>
              <a:rPr lang="en-US" sz="2200" dirty="0" smtClean="0"/>
              <a:t>Details</a:t>
            </a:r>
            <a:br>
              <a:rPr lang="en-US" sz="2200" dirty="0" smtClean="0"/>
            </a:br>
            <a:r>
              <a:rPr lang="en-US" sz="2200" dirty="0" smtClean="0"/>
              <a:t>- </a:t>
            </a:r>
            <a:r>
              <a:rPr lang="en-US" sz="2200" dirty="0"/>
              <a:t>Edit Model g2im Gas </a:t>
            </a:r>
            <a:r>
              <a:rPr lang="en-US" sz="2200" dirty="0" smtClean="0"/>
              <a:t>Imports</a:t>
            </a:r>
            <a:br>
              <a:rPr lang="en-US" sz="2200" dirty="0" smtClean="0"/>
            </a:br>
            <a:r>
              <a:rPr lang="en-US" sz="2200" dirty="0" smtClean="0"/>
              <a:t>- </a:t>
            </a:r>
            <a:r>
              <a:rPr lang="en-US" sz="2200" dirty="0"/>
              <a:t>Edit Model g2im Gas Imports: Charge with the Add </a:t>
            </a:r>
            <a:r>
              <a:rPr lang="en-US" sz="2200" dirty="0" smtClean="0"/>
              <a:t>Record mode</a:t>
            </a:r>
            <a:br>
              <a:rPr lang="en-US" sz="2200" dirty="0" smtClean="0"/>
            </a:br>
            <a:r>
              <a:rPr lang="en-US" sz="2200" dirty="0" smtClean="0"/>
              <a:t>- </a:t>
            </a:r>
            <a:r>
              <a:rPr lang="en-US" sz="2200" dirty="0"/>
              <a:t>Edit Model g2im Gas Imports: Charge with the Upload Excel </a:t>
            </a:r>
            <a:r>
              <a:rPr lang="en-US" sz="2200" dirty="0" smtClean="0"/>
              <a:t>file mode</a:t>
            </a:r>
            <a:br>
              <a:rPr lang="en-US" sz="2200" dirty="0" smtClean="0"/>
            </a:br>
            <a:r>
              <a:rPr lang="en-US" sz="2200" dirty="0" smtClean="0"/>
              <a:t>- </a:t>
            </a:r>
            <a:r>
              <a:rPr lang="en-US" sz="2200" dirty="0"/>
              <a:t>Change in condition: Switch to </a:t>
            </a:r>
            <a:r>
              <a:rPr lang="en-US" sz="2200" dirty="0" smtClean="0"/>
              <a:t>VERIFIED</a:t>
            </a:r>
            <a:br>
              <a:rPr lang="en-US" sz="2200" dirty="0" smtClean="0"/>
            </a:br>
            <a:r>
              <a:rPr lang="en-US" sz="2200" dirty="0" smtClean="0"/>
              <a:t>- </a:t>
            </a:r>
            <a:r>
              <a:rPr lang="en-US" sz="2200" dirty="0"/>
              <a:t>Change in condition: Switch </a:t>
            </a:r>
            <a:r>
              <a:rPr lang="en-US" sz="2200" dirty="0" smtClean="0"/>
              <a:t>to VALIDATED</a:t>
            </a:r>
            <a:br>
              <a:rPr lang="en-US" sz="2200" dirty="0" smtClean="0"/>
            </a:br>
            <a:r>
              <a:rPr lang="en-US" sz="2200" dirty="0" smtClean="0"/>
              <a:t>- </a:t>
            </a:r>
            <a:r>
              <a:rPr lang="en-US" sz="2200" dirty="0"/>
              <a:t>Change in condition: Validation by the BackOffice of MiSE</a:t>
            </a:r>
            <a:r>
              <a:rPr lang="it-IT" sz="2000" dirty="0"/>
              <a:t/>
            </a:r>
            <a:br>
              <a:rPr lang="it-IT" sz="2000" dirty="0"/>
            </a:br>
            <a:r>
              <a:rPr lang="it-IT" sz="2000" dirty="0"/>
              <a:t/>
            </a:r>
            <a:br>
              <a:rPr lang="it-IT" sz="2000" dirty="0"/>
            </a:br>
            <a:r>
              <a:rPr lang="it-IT" sz="1800" dirty="0" smtClean="0"/>
              <a:t>	</a:t>
            </a:r>
            <a:r>
              <a:rPr lang="it-IT" sz="1800" dirty="0"/>
              <a:t/>
            </a:r>
            <a:br>
              <a:rPr lang="it-IT" sz="1800" dirty="0"/>
            </a:br>
            <a:r>
              <a:rPr lang="it-IT" sz="1800" dirty="0" smtClean="0"/>
              <a:t/>
            </a:r>
            <a:br>
              <a:rPr lang="it-IT" sz="1800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447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7" name="Segnaposto testo 3"/>
          <p:cNvSpPr>
            <a:spLocks noGrp="1"/>
          </p:cNvSpPr>
          <p:nvPr>
            <p:ph type="body" sz="quarter" idx="12"/>
          </p:nvPr>
        </p:nvSpPr>
        <p:spPr>
          <a:xfrm>
            <a:off x="533400" y="133350"/>
            <a:ext cx="11149013" cy="311150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Login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33400" y="1095549"/>
            <a:ext cx="422503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solidFill>
                  <a:prstClr val="black"/>
                </a:solidFill>
              </a:rPr>
              <a:t>On this page you can enter your username and password to access to the portal: </a:t>
            </a:r>
          </a:p>
          <a:p>
            <a:pPr algn="just"/>
            <a:r>
              <a:rPr lang="en-US" dirty="0">
                <a:solidFill>
                  <a:prstClr val="black"/>
                </a:solidFill>
              </a:rPr>
              <a:t>Username and Password will be sent by mail to the contact person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</a:p>
          <a:p>
            <a:pPr algn="just"/>
            <a:endParaRPr lang="en-US" dirty="0">
              <a:solidFill>
                <a:prstClr val="black"/>
              </a:solidFill>
            </a:endParaRPr>
          </a:p>
          <a:p>
            <a:pPr algn="just"/>
            <a:r>
              <a:rPr lang="en-US" dirty="0">
                <a:solidFill>
                  <a:prstClr val="black"/>
                </a:solidFill>
              </a:rPr>
              <a:t>Flag “Ricorda” allows the browser used by the user to store the username-password pair for subsequent accesses.</a:t>
            </a:r>
            <a:endParaRPr lang="it-IT" dirty="0">
              <a:solidFill>
                <a:prstClr val="black"/>
              </a:solidFill>
            </a:endParaRPr>
          </a:p>
          <a:p>
            <a:endParaRPr lang="it-IT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906" y="775953"/>
            <a:ext cx="4966636" cy="5274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76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Access to the Natural Gas questionnaire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3400" y="4163627"/>
            <a:ext cx="111490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smtClean="0"/>
              <a:t>In </a:t>
            </a:r>
            <a:r>
              <a:rPr lang="en-US" sz="1600" dirty="0"/>
              <a:t>the horizontal menu at the top of the page click on 'Questionnaires':</a:t>
            </a:r>
          </a:p>
          <a:p>
            <a:pPr algn="just"/>
            <a:r>
              <a:rPr lang="en-US" sz="1600" dirty="0" smtClean="0"/>
              <a:t>	They </a:t>
            </a:r>
            <a:r>
              <a:rPr lang="en-US" sz="1600" dirty="0"/>
              <a:t>will see all the questionnaires have already been created (in any state of validation).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In the menu </a:t>
            </a:r>
            <a:r>
              <a:rPr lang="en-US" sz="1600" dirty="0" smtClean="0"/>
              <a:t>'Operations‘ (Operazioni) </a:t>
            </a:r>
            <a:r>
              <a:rPr lang="en-US" sz="1600" dirty="0"/>
              <a:t>at the far right of the page click on 'New </a:t>
            </a:r>
            <a:r>
              <a:rPr lang="en-US" sz="1600" dirty="0" smtClean="0"/>
              <a:t>Questionnaire‘ (Nuovo Questionario):</a:t>
            </a:r>
            <a:endParaRPr lang="en-US" sz="1600" dirty="0"/>
          </a:p>
          <a:p>
            <a:pPr algn="just"/>
            <a:r>
              <a:rPr lang="en-US" sz="1600" dirty="0" smtClean="0"/>
              <a:t>	This </a:t>
            </a:r>
            <a:r>
              <a:rPr lang="en-US" sz="1600" dirty="0"/>
              <a:t>will open a new page with the form of creation of the new questionnaire.</a:t>
            </a:r>
            <a:endParaRPr lang="it-IT" sz="16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807538"/>
            <a:ext cx="9223513" cy="2639022"/>
          </a:xfrm>
          <a:prstGeom prst="rect">
            <a:avLst/>
          </a:prstGeom>
        </p:spPr>
      </p:pic>
      <p:sp>
        <p:nvSpPr>
          <p:cNvPr id="7" name="Freccia a destra 6"/>
          <p:cNvSpPr/>
          <p:nvPr/>
        </p:nvSpPr>
        <p:spPr>
          <a:xfrm rot="16200000">
            <a:off x="8407031" y="2396785"/>
            <a:ext cx="301840" cy="1154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4121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Creating new Natural Gas questionnaire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33400" y="871327"/>
            <a:ext cx="71457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The form shown you the chance to choose the following fields:</a:t>
            </a:r>
          </a:p>
          <a:p>
            <a:pPr algn="just"/>
            <a:r>
              <a:rPr lang="en-US" sz="1600" dirty="0"/>
              <a:t>Year (selectable</a:t>
            </a:r>
            <a:r>
              <a:rPr lang="en-US" sz="1600" dirty="0" smtClean="0"/>
              <a:t>) (Anno)</a:t>
            </a:r>
            <a:endParaRPr lang="en-US" sz="1600" dirty="0"/>
          </a:p>
          <a:p>
            <a:pPr algn="just"/>
            <a:r>
              <a:rPr lang="en-US" sz="1600" dirty="0"/>
              <a:t>Month (selectable</a:t>
            </a:r>
            <a:r>
              <a:rPr lang="en-US" sz="1600" dirty="0" smtClean="0"/>
              <a:t>) (Mese)</a:t>
            </a:r>
            <a:endParaRPr lang="en-US" sz="1600" dirty="0"/>
          </a:p>
          <a:p>
            <a:pPr algn="just"/>
            <a:r>
              <a:rPr lang="en-US" sz="1600" dirty="0"/>
              <a:t>Company (fixed</a:t>
            </a:r>
            <a:r>
              <a:rPr lang="en-US" sz="1600" dirty="0" smtClean="0"/>
              <a:t>) (Società)</a:t>
            </a:r>
            <a:endParaRPr lang="en-US" sz="1600" dirty="0"/>
          </a:p>
          <a:p>
            <a:pPr algn="just"/>
            <a:r>
              <a:rPr lang="en-US" sz="1600" dirty="0"/>
              <a:t>Type (selectable</a:t>
            </a:r>
            <a:r>
              <a:rPr lang="en-US" sz="1600" dirty="0" smtClean="0"/>
              <a:t>) (Tipo)</a:t>
            </a:r>
            <a:endParaRPr lang="en-US" sz="1600" dirty="0"/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For new companies the creation of the questionnaire should be conducted in agreement with the indications provided by the </a:t>
            </a:r>
            <a:r>
              <a:rPr lang="en-US" sz="1600" dirty="0" smtClean="0"/>
              <a:t>BackOffice </a:t>
            </a:r>
            <a:r>
              <a:rPr lang="en-US" sz="1600" dirty="0"/>
              <a:t>of reference. For all others, the rule is to follow the sequence of communication </a:t>
            </a:r>
            <a:r>
              <a:rPr lang="en-US" sz="1600" dirty="0" smtClean="0"/>
              <a:t>(i.e. </a:t>
            </a:r>
            <a:r>
              <a:rPr lang="en-US" sz="1600" dirty="0"/>
              <a:t>we create the questionnaire of the first month not yet announced</a:t>
            </a:r>
            <a:r>
              <a:rPr lang="en-US" sz="1600" dirty="0" smtClean="0"/>
              <a:t>).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Where the questionnaire will already created, system will return a message of error. You can enter the details of the questionnaire already created via the menu </a:t>
            </a:r>
            <a:r>
              <a:rPr lang="en-US" sz="1600" dirty="0" smtClean="0"/>
              <a:t>‘Questionari' </a:t>
            </a:r>
            <a:r>
              <a:rPr lang="en-US" sz="1600" dirty="0"/>
              <a:t>which contains the list of all questionnaires created.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The questionnaire of the </a:t>
            </a:r>
            <a:r>
              <a:rPr lang="en-US" sz="1600" dirty="0" smtClean="0"/>
              <a:t>Natural Gas has </a:t>
            </a:r>
            <a:r>
              <a:rPr lang="en-US" sz="1600" dirty="0"/>
              <a:t>within it three distinct models:</a:t>
            </a:r>
          </a:p>
          <a:p>
            <a:pPr algn="just"/>
            <a:r>
              <a:rPr lang="en-US" sz="1600" dirty="0"/>
              <a:t>G1ve, G2im, G3es (sales, imports and exports, respectively)</a:t>
            </a:r>
          </a:p>
          <a:p>
            <a:pPr algn="just"/>
            <a:r>
              <a:rPr lang="en-US" sz="1600" dirty="0"/>
              <a:t>Each company will find qualified models only assigned by the BackOffice MiSE</a:t>
            </a:r>
            <a:r>
              <a:rPr lang="en-US" sz="1600" dirty="0" smtClean="0"/>
              <a:t>.</a:t>
            </a:r>
            <a:endParaRPr lang="it-IT" sz="16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849" y="871327"/>
            <a:ext cx="3219899" cy="367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616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Questionnaire Details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90334"/>
            <a:ext cx="8827146" cy="2928897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648069" y="4083728"/>
            <a:ext cx="110343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In this example, </a:t>
            </a:r>
            <a:r>
              <a:rPr lang="en-US" sz="1600" dirty="0" smtClean="0"/>
              <a:t>at the 666-Test_Mise tests company was </a:t>
            </a:r>
            <a:r>
              <a:rPr lang="en-US" sz="1600" dirty="0"/>
              <a:t>assigned exclusively models g2im and g3es.</a:t>
            </a:r>
          </a:p>
          <a:p>
            <a:pPr algn="just"/>
            <a:r>
              <a:rPr lang="en-US" sz="1600" dirty="0"/>
              <a:t>The 'Questionnaire Details' </a:t>
            </a:r>
            <a:r>
              <a:rPr lang="en-US" sz="1600" dirty="0" smtClean="0"/>
              <a:t>(Dettaglio Questionario) displays </a:t>
            </a:r>
            <a:r>
              <a:rPr lang="en-US" sz="1600" dirty="0"/>
              <a:t>the </a:t>
            </a:r>
            <a:r>
              <a:rPr lang="en-US" sz="1600" dirty="0" smtClean="0"/>
              <a:t>state </a:t>
            </a:r>
            <a:r>
              <a:rPr lang="en-US" sz="1600" dirty="0"/>
              <a:t>of the models in the questionnaire of the Natural Gas.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/>
              <a:t>By clicking the 'edit' </a:t>
            </a:r>
            <a:r>
              <a:rPr lang="en-US" sz="1600" dirty="0" smtClean="0"/>
              <a:t>button on </a:t>
            </a:r>
            <a:r>
              <a:rPr lang="en-US" sz="1600" dirty="0"/>
              <a:t>the model for which you want to enter data, you will enter a screen 'Details Model' </a:t>
            </a:r>
            <a:r>
              <a:rPr lang="en-US" sz="1600" dirty="0" smtClean="0"/>
              <a:t>(Dettaglio Modello) that </a:t>
            </a:r>
            <a:r>
              <a:rPr lang="en-US" sz="1600" dirty="0"/>
              <a:t>will allow the operator to enter the reference values.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i="1" dirty="0"/>
              <a:t>NB. The slides that follow will view that the data for the model g2im. Same input mode should be used if the Company </a:t>
            </a:r>
            <a:r>
              <a:rPr lang="en-US" sz="1600" i="1" dirty="0" smtClean="0"/>
              <a:t>was </a:t>
            </a:r>
            <a:r>
              <a:rPr lang="en-US" sz="1600" i="1" dirty="0"/>
              <a:t>also assigned models g1ve g3es and the same questionnaire.</a:t>
            </a:r>
            <a:endParaRPr lang="it-IT" sz="1600" i="1" dirty="0"/>
          </a:p>
        </p:txBody>
      </p:sp>
      <p:sp>
        <p:nvSpPr>
          <p:cNvPr id="7" name="Freccia a destra 6"/>
          <p:cNvSpPr/>
          <p:nvPr/>
        </p:nvSpPr>
        <p:spPr>
          <a:xfrm rot="10800000">
            <a:off x="2734200" y="1944024"/>
            <a:ext cx="301840" cy="1154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0276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Model Details</a:t>
            </a:r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46417"/>
            <a:ext cx="10058400" cy="2507353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621437" y="3595456"/>
            <a:ext cx="92327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In 'Details </a:t>
            </a:r>
            <a:r>
              <a:rPr lang="en-US" sz="1600" dirty="0" smtClean="0"/>
              <a:t>Model‘ (Dettaglio Modello) </a:t>
            </a:r>
            <a:r>
              <a:rPr lang="en-US" sz="1600" dirty="0"/>
              <a:t>of G2im will be possible via the menu on the right of the page </a:t>
            </a:r>
            <a:r>
              <a:rPr lang="en-US" sz="1600" dirty="0" smtClean="0"/>
              <a:t>OPERATIONS (Operazioni):</a:t>
            </a:r>
          </a:p>
          <a:p>
            <a:pPr algn="just"/>
            <a:endParaRPr lang="en-US" sz="1600" dirty="0"/>
          </a:p>
          <a:p>
            <a:pPr algn="just"/>
            <a:r>
              <a:rPr lang="en-US" sz="1600" dirty="0" smtClean="0"/>
              <a:t>- Go </a:t>
            </a:r>
            <a:r>
              <a:rPr lang="en-US" sz="1600" dirty="0"/>
              <a:t>back to the questionnaire of the N</a:t>
            </a:r>
            <a:r>
              <a:rPr lang="en-US" sz="1600" dirty="0" smtClean="0"/>
              <a:t>atural Gas</a:t>
            </a:r>
            <a:endParaRPr lang="en-US" sz="1600" dirty="0"/>
          </a:p>
          <a:p>
            <a:pPr algn="just"/>
            <a:r>
              <a:rPr lang="en-US" sz="1600" dirty="0" smtClean="0"/>
              <a:t>- Enter </a:t>
            </a:r>
            <a:r>
              <a:rPr lang="en-US" sz="1600" dirty="0"/>
              <a:t>the </a:t>
            </a:r>
            <a:r>
              <a:rPr lang="en-US" sz="1600" dirty="0" smtClean="0"/>
              <a:t>G2im model data </a:t>
            </a:r>
            <a:r>
              <a:rPr lang="en-US" sz="1600" dirty="0" smtClean="0"/>
              <a:t>‘Change Model’ </a:t>
            </a:r>
            <a:r>
              <a:rPr lang="en-US" sz="1600" dirty="0" smtClean="0"/>
              <a:t>(Modifica Modello)</a:t>
            </a:r>
            <a:endParaRPr lang="en-US" sz="1600" dirty="0"/>
          </a:p>
          <a:p>
            <a:pPr algn="just"/>
            <a:r>
              <a:rPr lang="en-US" sz="1600" dirty="0" smtClean="0"/>
              <a:t>- Perform </a:t>
            </a:r>
            <a:r>
              <a:rPr lang="en-US" sz="1600" dirty="0"/>
              <a:t>the first steps of the state (in Step VERIFIED) of the model</a:t>
            </a:r>
            <a:endParaRPr lang="it-IT" sz="1600" dirty="0" smtClean="0"/>
          </a:p>
        </p:txBody>
      </p:sp>
    </p:spTree>
    <p:extLst>
      <p:ext uri="{BB962C8B-B14F-4D97-AF65-F5344CB8AC3E}">
        <p14:creationId xmlns:p14="http://schemas.microsoft.com/office/powerpoint/2010/main" val="3195444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Edit Model g2im Gas Imports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10165"/>
            <a:ext cx="10058400" cy="2325057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533400" y="3551068"/>
            <a:ext cx="105903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By clicking on </a:t>
            </a:r>
            <a:r>
              <a:rPr lang="en-US" sz="1600" dirty="0" smtClean="0"/>
              <a:t>‘Model Change’ </a:t>
            </a:r>
            <a:r>
              <a:rPr lang="en-US" sz="1600" dirty="0" smtClean="0"/>
              <a:t>button (Modifica Modello) </a:t>
            </a:r>
            <a:r>
              <a:rPr lang="en-US" sz="1600" dirty="0"/>
              <a:t>in the Operations menu, you have the ability to edit the model using two modes:</a:t>
            </a:r>
          </a:p>
          <a:p>
            <a:pPr algn="just"/>
            <a:r>
              <a:rPr lang="en-US" sz="1600" dirty="0"/>
              <a:t>  </a:t>
            </a:r>
            <a:r>
              <a:rPr lang="en-US" sz="1600" dirty="0" smtClean="0"/>
              <a:t>- Via </a:t>
            </a:r>
            <a:r>
              <a:rPr lang="en-US" sz="1600" dirty="0"/>
              <a:t>the Add Record </a:t>
            </a:r>
            <a:r>
              <a:rPr lang="en-US" sz="1600" dirty="0" smtClean="0"/>
              <a:t>(i.e. </a:t>
            </a:r>
            <a:r>
              <a:rPr lang="en-US" sz="1600" dirty="0"/>
              <a:t>by inserting the values of only the reference cells of the selected row)</a:t>
            </a:r>
          </a:p>
          <a:p>
            <a:pPr algn="just"/>
            <a:r>
              <a:rPr lang="en-US" sz="1600" dirty="0"/>
              <a:t>  </a:t>
            </a:r>
            <a:r>
              <a:rPr lang="en-US" sz="1600" dirty="0" smtClean="0"/>
              <a:t>- By </a:t>
            </a:r>
            <a:r>
              <a:rPr lang="en-US" sz="1600" dirty="0"/>
              <a:t>uploading an Excel file filled earlier with the values of interest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6300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User Guide i-Sisen – Natural Gas Questionnaire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dirty="0"/>
              <a:t>Edit Model g2im Gas Imports: Charge with the Add Record </a:t>
            </a:r>
            <a:r>
              <a:rPr lang="en-US" sz="2400" dirty="0" smtClean="0"/>
              <a:t>mode</a:t>
            </a:r>
            <a:endParaRPr lang="it-IT" sz="21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22" y="1825624"/>
            <a:ext cx="9677400" cy="2618497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665822" y="898988"/>
            <a:ext cx="5335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Click with the left mouse button on the symbol '+' opens the input </a:t>
            </a:r>
            <a:r>
              <a:rPr lang="en-US" sz="1600" dirty="0" smtClean="0"/>
              <a:t>mask ‘Add Record’</a:t>
            </a:r>
            <a:endParaRPr lang="it-IT" sz="16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164" y="778750"/>
            <a:ext cx="2859270" cy="589541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665822" y="4874047"/>
            <a:ext cx="10426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After entering the data of the survey, you can click on the 'Send' </a:t>
            </a:r>
            <a:r>
              <a:rPr lang="en-US" sz="1600" dirty="0" smtClean="0"/>
              <a:t>button (Invia) </a:t>
            </a:r>
            <a:r>
              <a:rPr lang="en-US" sz="1600" dirty="0"/>
              <a:t>to confirm the value.</a:t>
            </a:r>
          </a:p>
          <a:p>
            <a:pPr algn="just"/>
            <a:r>
              <a:rPr lang="en-US" sz="1600" dirty="0"/>
              <a:t>This procedure is repeated for all lines relating to different imports that occurred in the month of the survey.</a:t>
            </a:r>
            <a:endParaRPr lang="it-IT" sz="1600" dirty="0"/>
          </a:p>
        </p:txBody>
      </p:sp>
      <p:sp>
        <p:nvSpPr>
          <p:cNvPr id="2" name="Ovale 1"/>
          <p:cNvSpPr/>
          <p:nvPr/>
        </p:nvSpPr>
        <p:spPr>
          <a:xfrm>
            <a:off x="8046164" y="786361"/>
            <a:ext cx="637093" cy="581368"/>
          </a:xfrm>
          <a:prstGeom prst="ellipse">
            <a:avLst/>
          </a:prstGeom>
          <a:gradFill flip="none" rotWithShape="1">
            <a:gsLst>
              <a:gs pos="96000">
                <a:schemeClr val="accent1">
                  <a:lumMod val="5000"/>
                  <a:lumOff val="95000"/>
                  <a:alpha val="0"/>
                </a:schemeClr>
              </a:gs>
              <a:gs pos="97000">
                <a:schemeClr val="accent1">
                  <a:lumMod val="45000"/>
                  <a:lumOff val="55000"/>
                </a:schemeClr>
              </a:gs>
              <a:gs pos="99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0" name="Connettore 2 9"/>
          <p:cNvCxnSpPr>
            <a:stCxn id="2" idx="4"/>
          </p:cNvCxnSpPr>
          <p:nvPr/>
        </p:nvCxnSpPr>
        <p:spPr>
          <a:xfrm flipH="1">
            <a:off x="8362765" y="1367729"/>
            <a:ext cx="1946" cy="1109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7477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ambria-Calibri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1350</TotalTime>
  <Words>1400</Words>
  <Application>Microsoft Office PowerPoint</Application>
  <PresentationFormat>Widescreen</PresentationFormat>
  <Paragraphs>120</Paragraphs>
  <Slides>16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9" baseType="lpstr">
      <vt:lpstr>Calibri</vt:lpstr>
      <vt:lpstr>Cambria</vt:lpstr>
      <vt:lpstr>Retrospettivo</vt:lpstr>
      <vt:lpstr>User Guide: i-Sisen  Natural Gas Questionnaire   </vt:lpstr>
      <vt:lpstr>Topics:  - Access to the Natural Gas questionnaire  - Creating new Natural Gas questionnaire - Questionnaire Details - Model Details - Edit Model g2im Gas Imports - Edit Model g2im Gas Imports: Charge with the Add Record mode - Edit Model g2im Gas Imports: Charge with the Upload Excel file mode - Change in condition: Switch to VERIFIED - Change in condition: Switch to VALIDATED - Change in condition: Validation by the BackOffice of MiSE      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Andrea Petricca</dc:creator>
  <cp:lastModifiedBy>Andrea Petricca</cp:lastModifiedBy>
  <cp:revision>92</cp:revision>
  <dcterms:created xsi:type="dcterms:W3CDTF">2015-04-14T08:48:29Z</dcterms:created>
  <dcterms:modified xsi:type="dcterms:W3CDTF">2015-04-30T12:37:57Z</dcterms:modified>
</cp:coreProperties>
</file>